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2" r:id="rId1"/>
  </p:sldMasterIdLst>
  <p:notesMasterIdLst>
    <p:notesMasterId r:id="rId16"/>
  </p:notesMasterIdLst>
  <p:sldIdLst>
    <p:sldId id="256" r:id="rId2"/>
    <p:sldId id="313" r:id="rId3"/>
    <p:sldId id="321" r:id="rId4"/>
    <p:sldId id="320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31" r:id="rId15"/>
  </p:sldIdLst>
  <p:sldSz cx="9906000" cy="6858000" type="A4"/>
  <p:notesSz cx="6807200" cy="9939338"/>
  <p:embeddedFontLst>
    <p:embeddedFont>
      <p:font typeface="Noto Sans Symbols" panose="020B0600000101010101" charset="-127"/>
      <p:regular r:id="rId17"/>
      <p:bold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3521">
          <p15:clr>
            <a:srgbClr val="A4A3A4"/>
          </p15:clr>
        </p15:guide>
        <p15:guide id="4" orient="horz" pos="845">
          <p15:clr>
            <a:srgbClr val="A4A3A4"/>
          </p15:clr>
        </p15:guide>
        <p15:guide id="5" orient="horz" pos="890">
          <p15:clr>
            <a:srgbClr val="A4A3A4"/>
          </p15:clr>
        </p15:guide>
        <p15:guide id="6" orient="horz" pos="1071">
          <p15:clr>
            <a:srgbClr val="A4A3A4"/>
          </p15:clr>
        </p15:guide>
        <p15:guide id="7" orient="horz" pos="1162">
          <p15:clr>
            <a:srgbClr val="A4A3A4"/>
          </p15:clr>
        </p15:guide>
        <p15:guide id="8" orient="horz" pos="1344">
          <p15:clr>
            <a:srgbClr val="A4A3A4"/>
          </p15:clr>
        </p15:guide>
        <p15:guide id="9" orient="horz" pos="1434">
          <p15:clr>
            <a:srgbClr val="A4A3A4"/>
          </p15:clr>
        </p15:guide>
        <p15:guide id="10" orient="horz" pos="3702">
          <p15:clr>
            <a:srgbClr val="A4A3A4"/>
          </p15:clr>
        </p15:guide>
        <p15:guide id="11" orient="horz" pos="3158">
          <p15:clr>
            <a:srgbClr val="A4A3A4"/>
          </p15:clr>
        </p15:guide>
        <p15:guide id="12" orient="horz" pos="572">
          <p15:clr>
            <a:srgbClr val="A4A3A4"/>
          </p15:clr>
        </p15:guide>
        <p15:guide id="13" pos="3120">
          <p15:clr>
            <a:srgbClr val="A4A3A4"/>
          </p15:clr>
        </p15:guide>
        <p15:guide id="14" pos="262">
          <p15:clr>
            <a:srgbClr val="A4A3A4"/>
          </p15:clr>
        </p15:guide>
        <p15:guide id="15" pos="353">
          <p15:clr>
            <a:srgbClr val="A4A3A4"/>
          </p15:clr>
        </p15:guide>
        <p15:guide id="16" pos="5978">
          <p15:clr>
            <a:srgbClr val="A4A3A4"/>
          </p15:clr>
        </p15:guide>
        <p15:guide id="17" pos="5887">
          <p15:clr>
            <a:srgbClr val="A4A3A4"/>
          </p15:clr>
        </p15:guide>
        <p15:guide id="18" pos="5796">
          <p15:clr>
            <a:srgbClr val="A4A3A4"/>
          </p15:clr>
        </p15:guide>
        <p15:guide id="19" pos="852">
          <p15:clr>
            <a:srgbClr val="A4A3A4"/>
          </p15:clr>
        </p15:guide>
        <p15:guide id="20" pos="3483">
          <p15:clr>
            <a:srgbClr val="A4A3A4"/>
          </p15:clr>
        </p15:guide>
        <p15:guide id="21" pos="1260">
          <p15:clr>
            <a:srgbClr val="A4A3A4"/>
          </p15:clr>
        </p15:guide>
        <p15:guide id="22" pos="943">
          <p15:clr>
            <a:srgbClr val="A4A3A4"/>
          </p15:clr>
        </p15:guide>
        <p15:guide id="23" pos="3619">
          <p15:clr>
            <a:srgbClr val="A4A3A4"/>
          </p15:clr>
        </p15:guide>
        <p15:guide id="24" pos="3347">
          <p15:clr>
            <a:srgbClr val="A4A3A4"/>
          </p15:clr>
        </p15:guide>
        <p15:guide id="25" pos="3121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29D"/>
    <a:srgbClr val="0A3783"/>
    <a:srgbClr val="FFA600"/>
    <a:srgbClr val="EE5A2B"/>
    <a:srgbClr val="414162"/>
    <a:srgbClr val="DC06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7108" autoAdjust="0"/>
  </p:normalViewPr>
  <p:slideViewPr>
    <p:cSldViewPr snapToGrid="0">
      <p:cViewPr varScale="1">
        <p:scale>
          <a:sx n="115" d="100"/>
          <a:sy n="115" d="100"/>
        </p:scale>
        <p:origin x="1200" y="108"/>
      </p:cViewPr>
      <p:guideLst>
        <p:guide orient="horz" pos="2160"/>
        <p:guide orient="horz" pos="4065"/>
        <p:guide orient="horz" pos="3521"/>
        <p:guide orient="horz" pos="845"/>
        <p:guide orient="horz" pos="890"/>
        <p:guide orient="horz" pos="1071"/>
        <p:guide orient="horz" pos="1162"/>
        <p:guide orient="horz" pos="1344"/>
        <p:guide orient="horz" pos="1434"/>
        <p:guide orient="horz" pos="3702"/>
        <p:guide orient="horz" pos="3158"/>
        <p:guide orient="horz" pos="572"/>
        <p:guide pos="3120"/>
        <p:guide pos="262"/>
        <p:guide pos="353"/>
        <p:guide pos="5978"/>
        <p:guide pos="5887"/>
        <p:guide pos="5796"/>
        <p:guide pos="852"/>
        <p:guide pos="3483"/>
        <p:guide pos="1260"/>
        <p:guide pos="943"/>
        <p:guide pos="3619"/>
        <p:guide pos="3347"/>
        <p:guide pos="312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130"/>
        <p:guide pos="214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>
            <a:spLocks noGrp="1" noRot="1" noChangeAspect="1"/>
          </p:cNvSpPr>
          <p:nvPr>
            <p:ph type="sldImg" idx="3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Google Shape;5;n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0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36632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6125"/>
            <a:ext cx="5380038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:notes"/>
          <p:cNvSpPr txBox="1"/>
          <p:nvPr/>
        </p:nvSpPr>
        <p:spPr>
          <a:xfrm>
            <a:off x="3856940" y="9442454"/>
            <a:ext cx="2950263" cy="496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050" tIns="45525" rIns="91050" bIns="4552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ko-K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4688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03255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670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69395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7594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0306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9705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206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6780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75812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89801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0191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41507ef2fe_9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1" name="Google Shape;281;g41507ef2fe_9_3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41507ef2fe_9_3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9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01451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빈 화면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3872973" y="273053"/>
            <a:ext cx="5537729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2"/>
          </p:nvPr>
        </p:nvSpPr>
        <p:spPr>
          <a:xfrm>
            <a:off x="495300" y="1435103"/>
            <a:ext cx="3259006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75" name="Google Shape;75;p12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1941645" y="612776"/>
            <a:ext cx="59436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mtClean="0"/>
              <a:t>그림을 추가하려면 아이콘을 클릭하십시오</a:t>
            </a: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2690019" y="-594515"/>
            <a:ext cx="4525963" cy="89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5370512" y="2085976"/>
            <a:ext cx="5851525" cy="222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830263" y="-60323"/>
            <a:ext cx="5851525" cy="652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">
  <p:cSld name="내용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55600" y="778433"/>
            <a:ext cx="9205928" cy="521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/>
          <a:lstStyle>
            <a:lvl1pPr marL="457200" marR="0" lvl="0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2"/>
          </p:nvPr>
        </p:nvSpPr>
        <p:spPr>
          <a:xfrm>
            <a:off x="415327" y="240676"/>
            <a:ext cx="73440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b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23" name="Google Shape;23;p4"/>
          <p:cNvSpPr/>
          <p:nvPr/>
        </p:nvSpPr>
        <p:spPr>
          <a:xfrm>
            <a:off x="200484" y="233314"/>
            <a:ext cx="106363" cy="396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endParaRPr sz="1200" b="1" i="0" u="sng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" name="Google Shape;24;p4"/>
          <p:cNvCxnSpPr/>
          <p:nvPr/>
        </p:nvCxnSpPr>
        <p:spPr>
          <a:xfrm>
            <a:off x="200472" y="692696"/>
            <a:ext cx="9289604" cy="0"/>
          </a:xfrm>
          <a:prstGeom prst="straightConnector1">
            <a:avLst/>
          </a:prstGeom>
          <a:noFill/>
          <a:ln w="28575" cap="flat" cmpd="sng">
            <a:solidFill>
              <a:srgbClr val="A5A5A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4"/>
          <p:cNvSpPr/>
          <p:nvPr/>
        </p:nvSpPr>
        <p:spPr>
          <a:xfrm>
            <a:off x="358589" y="1890762"/>
            <a:ext cx="9220387" cy="4402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358593" y="1439896"/>
            <a:ext cx="9224683" cy="335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358589" y="778433"/>
            <a:ext cx="9220387" cy="530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/>
          <p:nvPr/>
        </p:nvSpPr>
        <p:spPr>
          <a:xfrm>
            <a:off x="4038619" y="6629487"/>
            <a:ext cx="1820863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 txBox="1"/>
          <p:nvPr/>
        </p:nvSpPr>
        <p:spPr>
          <a:xfrm>
            <a:off x="4038619" y="6629487"/>
            <a:ext cx="1820863" cy="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슬라이드">
  <p:cSld name="2_제목 슬라이드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44491" y="2987765"/>
            <a:ext cx="9145742" cy="492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ctrTitle"/>
          </p:nvPr>
        </p:nvSpPr>
        <p:spPr>
          <a:xfrm>
            <a:off x="742951" y="2130429"/>
            <a:ext cx="84201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ubTitle" idx="1"/>
          </p:nvPr>
        </p:nvSpPr>
        <p:spPr>
          <a:xfrm>
            <a:off x="1485901" y="3886200"/>
            <a:ext cx="69342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495301" y="1600204"/>
            <a:ext cx="89154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782507" y="4406903"/>
            <a:ext cx="84201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782507" y="2906714"/>
            <a:ext cx="84201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495301" y="1600204"/>
            <a:ext cx="437515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5035550" y="1600204"/>
            <a:ext cx="437515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4" name="Google Shape;54;p9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0" name="Google Shape;60;p10"/>
          <p:cNvSpPr txBox="1">
            <a:spLocks noGrp="1"/>
          </p:cNvSpPr>
          <p:nvPr>
            <p:ph type="body" idx="2"/>
          </p:nvPr>
        </p:nvSpPr>
        <p:spPr>
          <a:xfrm>
            <a:off x="495301" y="2174876"/>
            <a:ext cx="437687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3"/>
          </p:nvPr>
        </p:nvSpPr>
        <p:spPr>
          <a:xfrm>
            <a:off x="5032113" y="1535113"/>
            <a:ext cx="437859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4"/>
          </p:nvPr>
        </p:nvSpPr>
        <p:spPr>
          <a:xfrm>
            <a:off x="5032113" y="2174876"/>
            <a:ext cx="437859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3" name="Google Shape;63;p10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"/>
          <p:cNvSpPr txBox="1">
            <a:spLocks noGrp="1"/>
          </p:cNvSpPr>
          <p:nvPr>
            <p:ph type="title"/>
          </p:nvPr>
        </p:nvSpPr>
        <p:spPr>
          <a:xfrm>
            <a:off x="495301" y="274638"/>
            <a:ext cx="891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495301" y="1600204"/>
            <a:ext cx="89154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495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3384551" y="6356353"/>
            <a:ext cx="31369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7099301" y="6356353"/>
            <a:ext cx="231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latin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317758" y="2601394"/>
            <a:ext cx="28170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spc="-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WebRTC</a:t>
            </a:r>
            <a:endParaRPr lang="en-US" altLang="ko-KR" sz="3000" spc="-300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endParaRPr lang="en-US" altLang="ko-KR" sz="30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3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구현 및 동작원리 </a:t>
            </a:r>
            <a:endParaRPr lang="en-US" altLang="ko-KR" sz="30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88035" y="5563497"/>
            <a:ext cx="14353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김재환</a:t>
            </a:r>
            <a:endParaRPr lang="en-US" altLang="ko-KR" sz="2000" spc="-300" dirty="0" smtClean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6) Bob</a:t>
            </a:r>
            <a:r>
              <a:rPr lang="ko-KR" altLang="en-US" sz="1600" b="1" dirty="0"/>
              <a:t>은 생성한 </a:t>
            </a:r>
            <a:r>
              <a:rPr lang="en-US" altLang="ko-KR" sz="1600" b="1" dirty="0" smtClean="0">
                <a:solidFill>
                  <a:srgbClr val="0070C0"/>
                </a:solidFill>
              </a:rPr>
              <a:t>Answer</a:t>
            </a:r>
            <a:r>
              <a:rPr lang="ko-KR" altLang="en-US" sz="1600" b="1" dirty="0" smtClean="0"/>
              <a:t>를 </a:t>
            </a:r>
            <a:r>
              <a:rPr lang="en-US" altLang="ko-KR" sz="1600" b="1" dirty="0" err="1"/>
              <a:t>LocalDescrition</a:t>
            </a:r>
            <a:r>
              <a:rPr lang="ko-KR" altLang="en-US" sz="1600" b="1" dirty="0"/>
              <a:t>에 등록한다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>
                <a:solidFill>
                  <a:srgbClr val="0070C0"/>
                </a:solidFill>
              </a:rPr>
              <a:t>는 </a:t>
            </a:r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의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RTCPeerConnection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의 로컬 설명으로 설정됩니다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</a:t>
            </a:r>
            <a:r>
              <a:rPr lang="ko-KR" altLang="en-US" b="1" dirty="0" smtClean="0">
                <a:solidFill>
                  <a:srgbClr val="0070C0"/>
                </a:solidFill>
              </a:rPr>
              <a:t>이는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setLocalDescription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을 사용하고</a:t>
            </a:r>
            <a:r>
              <a:rPr lang="en-US" altLang="ko-KR" b="1" dirty="0" smtClean="0">
                <a:solidFill>
                  <a:srgbClr val="0070C0"/>
                </a:solidFill>
              </a:rPr>
              <a:t>,</a:t>
            </a: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이로써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>
                <a:solidFill>
                  <a:srgbClr val="0070C0"/>
                </a:solidFill>
              </a:rPr>
              <a:t>가 전송 준비가 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이전과 동일하게 생성한 </a:t>
            </a:r>
            <a:r>
              <a:rPr lang="en-US" altLang="ko-KR" b="1" dirty="0" smtClean="0"/>
              <a:t>Answer</a:t>
            </a:r>
            <a:r>
              <a:rPr lang="ko-KR" altLang="en-US" b="1" dirty="0" smtClean="0"/>
              <a:t>가 </a:t>
            </a:r>
            <a:r>
              <a:rPr lang="ko-KR" altLang="en-US" b="1" dirty="0"/>
              <a:t>로컬 설명에 저장되고</a:t>
            </a:r>
            <a:r>
              <a:rPr lang="en-US" altLang="ko-KR" b="1" dirty="0"/>
              <a:t>, </a:t>
            </a:r>
            <a:r>
              <a:rPr lang="ko-KR" altLang="en-US" b="1" dirty="0"/>
              <a:t>이 정보는 이후에 상대방에게 전달됩니다</a:t>
            </a:r>
            <a:r>
              <a:rPr lang="en-US" altLang="ko-KR" b="1" dirty="0" smtClean="0"/>
              <a:t>.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54065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7) Bob</a:t>
            </a:r>
            <a:r>
              <a:rPr lang="ko-KR" altLang="en-US" sz="1600" b="1" dirty="0"/>
              <a:t>은 생성한 </a:t>
            </a:r>
            <a:r>
              <a:rPr lang="en-US" altLang="ko-KR" sz="1600" b="1" dirty="0" smtClean="0">
                <a:solidFill>
                  <a:srgbClr val="0070C0"/>
                </a:solidFill>
              </a:rPr>
              <a:t>Answer</a:t>
            </a:r>
            <a:r>
              <a:rPr lang="ko-KR" altLang="en-US" sz="1600" b="1" dirty="0" smtClean="0"/>
              <a:t>를 </a:t>
            </a:r>
            <a:r>
              <a:rPr lang="en-US" altLang="ko-KR" sz="1600" b="1" dirty="0"/>
              <a:t>Alice</a:t>
            </a:r>
            <a:r>
              <a:rPr lang="ko-KR" altLang="en-US" sz="1600" b="1" dirty="0"/>
              <a:t>에게 보낸다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>
                <a:solidFill>
                  <a:srgbClr val="0070C0"/>
                </a:solidFill>
              </a:rPr>
              <a:t>는 </a:t>
            </a:r>
            <a:r>
              <a:rPr lang="ko-KR" altLang="en-US" b="1" dirty="0" err="1" smtClean="0">
                <a:solidFill>
                  <a:srgbClr val="0070C0"/>
                </a:solidFill>
              </a:rPr>
              <a:t>시그널링</a:t>
            </a:r>
            <a:r>
              <a:rPr lang="ko-KR" altLang="en-US" b="1" dirty="0" smtClean="0">
                <a:solidFill>
                  <a:srgbClr val="0070C0"/>
                </a:solidFill>
              </a:rPr>
              <a:t> 서버를 통해 </a:t>
            </a:r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에게 전송됩니다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0131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8) Alice</a:t>
            </a:r>
            <a:r>
              <a:rPr lang="ko-KR" altLang="en-US" sz="1600" b="1" dirty="0"/>
              <a:t>는 </a:t>
            </a:r>
            <a:r>
              <a:rPr lang="en-US" altLang="ko-KR" sz="1600" b="1" dirty="0"/>
              <a:t>Bob</a:t>
            </a:r>
            <a:r>
              <a:rPr lang="ko-KR" altLang="en-US" sz="1600" b="1" dirty="0"/>
              <a:t>에게 받은 </a:t>
            </a:r>
            <a:r>
              <a:rPr lang="en-US" altLang="ko-KR" sz="1600" b="1" dirty="0" smtClean="0">
                <a:solidFill>
                  <a:srgbClr val="0070C0"/>
                </a:solidFill>
              </a:rPr>
              <a:t>Answer</a:t>
            </a:r>
            <a:r>
              <a:rPr lang="ko-KR" altLang="en-US" sz="1600" b="1" dirty="0" smtClean="0"/>
              <a:t>를 </a:t>
            </a:r>
            <a:r>
              <a:rPr lang="en-US" altLang="ko-KR" sz="1600" b="1" dirty="0" err="1"/>
              <a:t>RemoteDescription</a:t>
            </a:r>
            <a:r>
              <a:rPr lang="ko-KR" altLang="en-US" sz="1600" b="1" dirty="0"/>
              <a:t>에 등록한다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는 </a:t>
            </a:r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의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>
                <a:solidFill>
                  <a:srgbClr val="0070C0"/>
                </a:solidFill>
              </a:rPr>
              <a:t>를 받고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setRemoteDescription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을 사용하여 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자신의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RTCPeerConnection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의 원격 설명으로 설정합니다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  <a:endParaRPr lang="en-US" altLang="ko-KR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0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9) Alice</a:t>
            </a:r>
            <a:r>
              <a:rPr lang="ko-KR" altLang="en-US" sz="1600" b="1" dirty="0"/>
              <a:t>와</a:t>
            </a:r>
            <a:r>
              <a:rPr lang="ko-KR" altLang="en-US" sz="1600" b="1" dirty="0" smtClean="0"/>
              <a:t> </a:t>
            </a:r>
            <a:r>
              <a:rPr lang="en-US" altLang="ko-KR" sz="1600" b="1" dirty="0"/>
              <a:t>Bob</a:t>
            </a:r>
            <a:r>
              <a:rPr lang="ko-KR" altLang="en-US" sz="1600" b="1" dirty="0"/>
              <a:t>은 </a:t>
            </a:r>
            <a:r>
              <a:rPr lang="ko-KR" altLang="en-US" sz="1600" b="1" dirty="0" err="1"/>
              <a:t>시그널링</a:t>
            </a:r>
            <a:r>
              <a:rPr lang="ko-KR" altLang="en-US" sz="1600" b="1" dirty="0"/>
              <a:t> 서버를 통해 각자의 </a:t>
            </a:r>
            <a:r>
              <a:rPr lang="en-US" altLang="ko-KR" sz="1600" b="1" dirty="0"/>
              <a:t>ICE Candidates</a:t>
            </a:r>
            <a:r>
              <a:rPr lang="ko-KR" altLang="en-US" sz="1600" b="1" dirty="0"/>
              <a:t>를 전송한다</a:t>
            </a:r>
            <a:r>
              <a:rPr lang="en-US" altLang="ko-KR" sz="1600" b="1" dirty="0"/>
              <a:t>.</a:t>
            </a:r>
            <a:endParaRPr lang="ko-KR" altLang="en-US" sz="1600" b="1" dirty="0"/>
          </a:p>
          <a:p>
            <a:pPr latinLnBrk="1"/>
            <a:endParaRPr lang="en-US" altLang="ko-KR" b="1" dirty="0" smtClean="0"/>
          </a:p>
          <a:p>
            <a:pPr latinLnBrk="1"/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와 </a:t>
            </a:r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은 각각 네트워크 연결을 설정하는데 도움이 되는 </a:t>
            </a:r>
            <a:r>
              <a:rPr lang="en-US" altLang="ko-KR" b="1" dirty="0" smtClean="0">
                <a:solidFill>
                  <a:srgbClr val="0070C0"/>
                </a:solidFill>
              </a:rPr>
              <a:t>Ice Candidate(</a:t>
            </a:r>
            <a:r>
              <a:rPr lang="ko-KR" altLang="en-US" b="1" dirty="0" smtClean="0">
                <a:solidFill>
                  <a:srgbClr val="0070C0"/>
                </a:solidFill>
              </a:rPr>
              <a:t>네트워크 정보</a:t>
            </a:r>
            <a:r>
              <a:rPr lang="en-US" altLang="ko-KR" b="1" dirty="0" smtClean="0">
                <a:solidFill>
                  <a:srgbClr val="0070C0"/>
                </a:solidFill>
              </a:rPr>
              <a:t>, IP</a:t>
            </a:r>
            <a:r>
              <a:rPr lang="ko-KR" altLang="en-US" b="1" dirty="0" smtClean="0">
                <a:solidFill>
                  <a:srgbClr val="0070C0"/>
                </a:solidFill>
              </a:rPr>
              <a:t>주소</a:t>
            </a:r>
            <a:r>
              <a:rPr lang="en-US" altLang="ko-KR" b="1" dirty="0" smtClean="0">
                <a:solidFill>
                  <a:srgbClr val="0070C0"/>
                </a:solidFill>
              </a:rPr>
              <a:t>, </a:t>
            </a:r>
            <a:r>
              <a:rPr lang="ko-KR" altLang="en-US" b="1" dirty="0" smtClean="0">
                <a:solidFill>
                  <a:srgbClr val="0070C0"/>
                </a:solidFill>
              </a:rPr>
              <a:t>포트 등</a:t>
            </a:r>
            <a:r>
              <a:rPr lang="en-US" altLang="ko-KR" b="1" dirty="0" smtClean="0">
                <a:solidFill>
                  <a:srgbClr val="0070C0"/>
                </a:solidFill>
              </a:rPr>
              <a:t>)</a:t>
            </a:r>
            <a:r>
              <a:rPr lang="ko-KR" altLang="en-US" b="1" dirty="0" smtClean="0">
                <a:solidFill>
                  <a:srgbClr val="0070C0"/>
                </a:solidFill>
              </a:rPr>
              <a:t>을 수집합니다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2433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10) Alice</a:t>
            </a:r>
            <a:r>
              <a:rPr lang="ko-KR" altLang="en-US" sz="1600" b="1" dirty="0"/>
              <a:t>와 </a:t>
            </a:r>
            <a:r>
              <a:rPr lang="en-US" altLang="ko-KR" sz="1600" b="1" dirty="0"/>
              <a:t>Bob</a:t>
            </a:r>
            <a:r>
              <a:rPr lang="ko-KR" altLang="en-US" sz="1600" b="1" dirty="0"/>
              <a:t>은 각자 </a:t>
            </a:r>
            <a:r>
              <a:rPr lang="ko-KR" altLang="en-US" sz="1600" b="1" dirty="0" err="1"/>
              <a:t>수신받은</a:t>
            </a:r>
            <a:r>
              <a:rPr lang="ko-KR" altLang="en-US" sz="1600" b="1" dirty="0"/>
              <a:t> </a:t>
            </a:r>
            <a:r>
              <a:rPr lang="en-US" altLang="ko-KR" sz="1600" b="1" dirty="0">
                <a:solidFill>
                  <a:srgbClr val="FF0000"/>
                </a:solidFill>
              </a:rPr>
              <a:t>ICE Candidate</a:t>
            </a:r>
            <a:r>
              <a:rPr lang="ko-KR" altLang="en-US" sz="1600" b="1" dirty="0"/>
              <a:t>을 </a:t>
            </a:r>
            <a:r>
              <a:rPr lang="en-US" altLang="ko-KR" sz="1600" b="1" dirty="0" err="1"/>
              <a:t>addIceCandidate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함수를 호출하여 상대방의 </a:t>
            </a:r>
            <a:r>
              <a:rPr lang="en-US" altLang="ko-KR" sz="1600" b="1" dirty="0"/>
              <a:t>ICE </a:t>
            </a:r>
            <a:r>
              <a:rPr lang="en-US" altLang="ko-KR" sz="1600" b="1" dirty="0" smtClean="0"/>
              <a:t>Candidate</a:t>
            </a:r>
            <a:r>
              <a:rPr lang="ko-KR" altLang="en-US" sz="1600" b="1" dirty="0" smtClean="0"/>
              <a:t>를 네트워크 </a:t>
            </a:r>
            <a:r>
              <a:rPr lang="ko-KR" altLang="en-US" sz="1600" b="1" dirty="0"/>
              <a:t>정보에 추가한다</a:t>
            </a:r>
            <a:r>
              <a:rPr lang="en-US" altLang="ko-KR" sz="1600" b="1" dirty="0" smtClean="0"/>
              <a:t>.</a:t>
            </a:r>
          </a:p>
          <a:p>
            <a:pPr latinLnBrk="1"/>
            <a:endParaRPr lang="en-US" altLang="ko-KR" b="1" dirty="0"/>
          </a:p>
          <a:p>
            <a:pPr latinLnBrk="1"/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각 측은 수신한 </a:t>
            </a:r>
            <a:r>
              <a:rPr lang="en-US" altLang="ko-KR" b="1" dirty="0" smtClean="0">
                <a:solidFill>
                  <a:srgbClr val="0070C0"/>
                </a:solidFill>
              </a:rPr>
              <a:t>ICE Candidate</a:t>
            </a:r>
            <a:r>
              <a:rPr lang="ko-KR" altLang="en-US" b="1" dirty="0" smtClean="0">
                <a:solidFill>
                  <a:srgbClr val="0070C0"/>
                </a:solidFill>
              </a:rPr>
              <a:t>를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addIceCandidates</a:t>
            </a:r>
            <a:r>
              <a:rPr lang="en-US" altLang="ko-KR" b="1" dirty="0" smtClean="0">
                <a:solidFill>
                  <a:srgbClr val="0070C0"/>
                </a:solidFill>
              </a:rPr>
              <a:t>’ </a:t>
            </a:r>
            <a:r>
              <a:rPr lang="ko-KR" altLang="en-US" b="1" dirty="0" smtClean="0">
                <a:solidFill>
                  <a:srgbClr val="0070C0"/>
                </a:solidFill>
              </a:rPr>
              <a:t>메서드를 사용하여 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각 자신의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RTCPeerConnection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에 추가합니다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</a:t>
            </a:r>
            <a:r>
              <a:rPr lang="ko-KR" altLang="en-US" b="1" dirty="0" smtClean="0">
                <a:solidFill>
                  <a:srgbClr val="0070C0"/>
                </a:solidFill>
              </a:rPr>
              <a:t>이로써 두 피어 간의 직접 연결이 수립됩니다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endParaRPr lang="en-US" altLang="ko-KR" b="1" dirty="0"/>
          </a:p>
          <a:p>
            <a:pPr latinLnBrk="1"/>
            <a:endParaRPr lang="en-US" altLang="ko-KR" b="1" dirty="0" smtClean="0"/>
          </a:p>
          <a:p>
            <a:pPr latinLnBrk="1"/>
            <a:endParaRPr lang="en-US" altLang="ko-KR" b="1" dirty="0"/>
          </a:p>
          <a:p>
            <a:pPr latinLnBrk="1"/>
            <a:r>
              <a:rPr lang="en-US" altLang="ko-KR" b="1" dirty="0" smtClean="0"/>
              <a:t>*ICE Candidate</a:t>
            </a:r>
          </a:p>
          <a:p>
            <a:pPr latinLnBrk="1"/>
            <a:r>
              <a:rPr lang="en-US" altLang="ko-KR" b="1" dirty="0" smtClean="0"/>
              <a:t>ICE Candidate</a:t>
            </a:r>
            <a:r>
              <a:rPr lang="ko-KR" altLang="en-US" b="1" dirty="0" smtClean="0"/>
              <a:t>는 서로의 네트워크 환경을 설명하는 정보로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이 정보를 교환함으로써 두 </a:t>
            </a:r>
            <a:r>
              <a:rPr lang="en-US" altLang="ko-KR" b="1" dirty="0" smtClean="0"/>
              <a:t>Peer</a:t>
            </a:r>
            <a:r>
              <a:rPr lang="ko-KR" altLang="en-US" b="1" dirty="0" smtClean="0"/>
              <a:t>가 서로</a:t>
            </a:r>
            <a:endParaRPr lang="en-US" altLang="ko-KR" b="1" dirty="0" smtClean="0"/>
          </a:p>
          <a:p>
            <a:pPr latinLnBrk="1"/>
            <a:r>
              <a:rPr lang="ko-KR" altLang="en-US" b="1" dirty="0" smtClean="0"/>
              <a:t>통신할 수 있도록 네트워크 연결을 설정합니다</a:t>
            </a:r>
            <a:r>
              <a:rPr lang="en-US" altLang="ko-KR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282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&lt;</a:t>
            </a:r>
            <a:r>
              <a:rPr lang="en-US" altLang="ko-KR" sz="1200" dirty="0" err="1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WebRTC</a:t>
            </a:r>
            <a:r>
              <a:rPr lang="ko-KR" altLang="en-US" sz="120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란</a:t>
            </a:r>
            <a:r>
              <a:rPr lang="en-US" altLang="ko-KR" sz="1200" dirty="0">
                <a:latin typeface="맑은 고딕"/>
                <a:ea typeface="맑은 고딕" panose="020B0503020000020004" pitchFamily="50" charset="-127"/>
              </a:rPr>
              <a:t>&gt;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API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를 사용하여 실시간 통신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(RTC)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기능을 제공하는 오픈소스 프로젝트입니다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.</a:t>
            </a: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동영상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음성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일반 데이터를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Peer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간에 실시간으로 </a:t>
            </a:r>
            <a:r>
              <a:rPr lang="ko-KR" altLang="en-US" sz="1200" dirty="0" err="1" smtClean="0">
                <a:latin typeface="맑은 고딕"/>
                <a:ea typeface="맑은 고딕" panose="020B0503020000020004" pitchFamily="50" charset="-127"/>
              </a:rPr>
              <a:t>전송되록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 지원하는 오픈 소스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&lt;</a:t>
            </a:r>
            <a:r>
              <a:rPr lang="en-US" altLang="ko-KR" sz="1200" dirty="0" err="1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WebRTC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기능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&gt;</a:t>
            </a: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비디오 및 오디오 통신</a:t>
            </a:r>
            <a:endParaRPr lang="en-US" altLang="ko-KR" sz="1200" dirty="0">
              <a:latin typeface="맑은 고딕"/>
              <a:ea typeface="맑은 고딕" panose="020B0503020000020004" pitchFamily="50" charset="-127"/>
            </a:endParaRP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Peer-to-Peer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통신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네트워크 구성 및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NAT(Network Address Translation)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우회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SDP(Session Description Protocol)</a:t>
            </a: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STUN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및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TURN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서버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웹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API</a:t>
            </a:r>
          </a:p>
          <a:p>
            <a:pPr marL="171450" lvl="0" indent="-171450" algn="just" eaLnBrk="0" hangingPunct="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모바일 지원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&lt;</a:t>
            </a:r>
            <a:r>
              <a:rPr lang="en-US" altLang="ko-KR" sz="1200" dirty="0" err="1">
                <a:solidFill>
                  <a:srgbClr val="FF0000"/>
                </a:solidFill>
                <a:latin typeface="맑은 고딕"/>
              </a:rPr>
              <a:t>WebRTC</a:t>
            </a:r>
            <a:r>
              <a:rPr lang="en-US" altLang="ko-KR" sz="1200" dirty="0">
                <a:solidFill>
                  <a:srgbClr val="FF0000"/>
                </a:solidFill>
                <a:latin typeface="맑은 고딕"/>
              </a:rPr>
              <a:t> </a:t>
            </a:r>
            <a:r>
              <a:rPr lang="ko-KR" altLang="en-US" sz="1200" dirty="0" smtClean="0">
                <a:solidFill>
                  <a:srgbClr val="FF0000"/>
                </a:solidFill>
                <a:latin typeface="맑은 고딕"/>
              </a:rPr>
              <a:t>주요 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</a:rPr>
              <a:t>API</a:t>
            </a:r>
            <a:r>
              <a:rPr lang="en-US" altLang="ko-KR" sz="1200" dirty="0" smtClean="0">
                <a:latin typeface="맑은 고딕"/>
              </a:rPr>
              <a:t>&gt;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  <a:ea typeface="맑은 고딕" panose="020B0503020000020004" pitchFamily="50" charset="-127"/>
              </a:rPr>
              <a:t>RTCPeerConnection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두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Peer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간의 연결하며 오디오 및 비디오 통화를 설정하고 관리하는데 사용</a:t>
            </a:r>
            <a:endParaRPr lang="en-US" altLang="ko-KR" sz="1200" dirty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  <a:ea typeface="맑은 고딕" panose="020B0503020000020004" pitchFamily="50" charset="-127"/>
              </a:rPr>
              <a:t>RTCIceCandidate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두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Peer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간의 연결을 설정하는 과정에서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ICE(Interactive Connectivity Establishment)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후보 구성을 나타냄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.</a:t>
            </a: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  <a:ea typeface="맑은 고딕" panose="020B0503020000020004" pitchFamily="50" charset="-127"/>
              </a:rPr>
              <a:t>MediaStreamTrack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음성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영상 및 텍스트를 포함하는 다양한 미디어 타입을 전송하고 받음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  <a:ea typeface="맑은 고딕" panose="020B0503020000020004" pitchFamily="50" charset="-127"/>
              </a:rPr>
              <a:t>RTCDataChannel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: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임의의 바이너리 데이터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(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파일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이미지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텍스트 등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를 교환할 수 있음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>
              <a:latin typeface="맑은 고딕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150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188710" y="705800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&lt; </a:t>
            </a:r>
            <a:r>
              <a:rPr lang="ko-KR" altLang="en-US" sz="1200" dirty="0" err="1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시그널링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  <a:ea typeface="맑은 고딕" panose="020B0503020000020004" pitchFamily="50" charset="-127"/>
              </a:rPr>
              <a:t>(Signaling)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&gt;</a:t>
            </a: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서로 다른 네트워크에 있는 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2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개의 디바이스들을 통신하기 위해서는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각 디바이스들의 위치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(IP)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발견 및 미디어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err="1" smtClean="0">
                <a:latin typeface="맑은 고딕"/>
                <a:ea typeface="맑은 고딕" panose="020B0503020000020004" pitchFamily="50" charset="-127"/>
              </a:rPr>
              <a:t>포맷협의가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 필요합니다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.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이 프로세스를 </a:t>
            </a:r>
            <a:r>
              <a:rPr lang="ko-KR" altLang="en-US" sz="1200" dirty="0" err="1" smtClean="0">
                <a:latin typeface="맑은 고딕"/>
                <a:ea typeface="맑은 고딕" panose="020B0503020000020004" pitchFamily="50" charset="-127"/>
              </a:rPr>
              <a:t>시그널링이라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 부르고 각 디바이스들을 상호간에 동의된 서버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(socket.io 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혹은 </a:t>
            </a:r>
            <a:r>
              <a:rPr lang="en-US" altLang="ko-KR" sz="1200" dirty="0" err="1" smtClean="0">
                <a:latin typeface="맑은 고딕"/>
                <a:ea typeface="맑은 고딕" panose="020B0503020000020004" pitchFamily="50" charset="-127"/>
              </a:rPr>
              <a:t>websocket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을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이용한 서버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)</a:t>
            </a:r>
            <a:r>
              <a:rPr lang="ko-KR" altLang="en-US" sz="1200" dirty="0" smtClean="0">
                <a:latin typeface="맑은 고딕"/>
                <a:ea typeface="맑은 고딕" panose="020B0503020000020004" pitchFamily="50" charset="-127"/>
              </a:rPr>
              <a:t>에 연결시킵니다</a:t>
            </a:r>
            <a:r>
              <a:rPr lang="en-US" altLang="ko-KR" sz="1200" dirty="0" smtClean="0">
                <a:latin typeface="맑은 고딕"/>
                <a:ea typeface="맑은 고딕" panose="020B0503020000020004" pitchFamily="50" charset="-127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err="1" smtClean="0">
                <a:latin typeface="맑은 고딕"/>
              </a:rPr>
              <a:t>시그널링</a:t>
            </a:r>
            <a:r>
              <a:rPr lang="ko-KR" altLang="en-US" sz="1200" dirty="0" smtClean="0">
                <a:latin typeface="맑은 고딕"/>
              </a:rPr>
              <a:t> 서버는 두 </a:t>
            </a:r>
            <a:r>
              <a:rPr lang="ko-KR" altLang="en-US" sz="1200" dirty="0">
                <a:latin typeface="맑은 고딕"/>
              </a:rPr>
              <a:t>디바이스들 사이에 </a:t>
            </a:r>
            <a:r>
              <a:rPr lang="en-US" altLang="ko-KR" sz="1200" dirty="0" err="1">
                <a:latin typeface="맑은 고딕"/>
              </a:rPr>
              <a:t>WebRTC</a:t>
            </a:r>
            <a:r>
              <a:rPr lang="en-US" altLang="ko-KR" sz="1200" dirty="0">
                <a:latin typeface="맑은 고딕"/>
              </a:rPr>
              <a:t> </a:t>
            </a:r>
            <a:r>
              <a:rPr lang="ko-KR" altLang="en-US" sz="1200" dirty="0">
                <a:latin typeface="맑은 고딕"/>
              </a:rPr>
              <a:t>커넥션을 만들기 위해</a:t>
            </a:r>
            <a:r>
              <a:rPr lang="en-US" altLang="ko-KR" sz="1200" dirty="0">
                <a:latin typeface="맑은 고딕"/>
              </a:rPr>
              <a:t>, </a:t>
            </a:r>
            <a:r>
              <a:rPr lang="ko-KR" altLang="en-US" sz="1200" dirty="0">
                <a:latin typeface="맑은 고딕"/>
              </a:rPr>
              <a:t>인터넷 네트워크에서 그 둘을 연결시키는 작업을 해주는 </a:t>
            </a:r>
            <a:r>
              <a:rPr lang="ko-KR" altLang="en-US" sz="1200" dirty="0" smtClean="0">
                <a:latin typeface="맑은 고딕"/>
              </a:rPr>
              <a:t>역할입니다</a:t>
            </a: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&lt; 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</a:rPr>
              <a:t>SDP(Session Description Protocol) </a:t>
            </a:r>
            <a:r>
              <a:rPr lang="en-US" altLang="ko-KR" sz="1200" dirty="0" smtClean="0">
                <a:latin typeface="맑은 고딕"/>
              </a:rPr>
              <a:t>&gt;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</a:rPr>
              <a:t>WebRTC</a:t>
            </a:r>
            <a:r>
              <a:rPr lang="ko-KR" altLang="en-US" sz="1200" dirty="0" smtClean="0">
                <a:latin typeface="맑은 고딕"/>
              </a:rPr>
              <a:t>에서 통신을 위해 </a:t>
            </a:r>
            <a:r>
              <a:rPr lang="en-US" altLang="ko-KR" sz="1200" dirty="0" smtClean="0">
                <a:latin typeface="맑은 고딕"/>
              </a:rPr>
              <a:t>SDP</a:t>
            </a:r>
            <a:r>
              <a:rPr lang="ko-KR" altLang="en-US" sz="1200" dirty="0" smtClean="0">
                <a:latin typeface="맑은 고딕"/>
              </a:rPr>
              <a:t>를 사용합니다</a:t>
            </a:r>
            <a:r>
              <a:rPr lang="en-US" altLang="ko-KR" sz="1200" dirty="0" smtClean="0">
                <a:latin typeface="맑은 고딕"/>
              </a:rPr>
              <a:t>. SDP</a:t>
            </a:r>
            <a:r>
              <a:rPr lang="ko-KR" altLang="en-US" sz="1200" dirty="0" smtClean="0">
                <a:latin typeface="맑은 고딕"/>
              </a:rPr>
              <a:t>는 통신 세션을 설명하는 프로토콜로</a:t>
            </a: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</a:rPr>
              <a:t>미디어 형식</a:t>
            </a:r>
            <a:r>
              <a:rPr lang="en-US" altLang="ko-KR" sz="1200" dirty="0" smtClean="0">
                <a:latin typeface="맑은 고딕"/>
              </a:rPr>
              <a:t>, </a:t>
            </a:r>
            <a:r>
              <a:rPr lang="ko-KR" altLang="en-US" sz="1200" dirty="0" err="1" smtClean="0">
                <a:latin typeface="맑은 고딕"/>
              </a:rPr>
              <a:t>코덱</a:t>
            </a:r>
            <a:r>
              <a:rPr lang="ko-KR" altLang="en-US" sz="1200" dirty="0" smtClean="0">
                <a:latin typeface="맑은 고딕"/>
              </a:rPr>
              <a:t> 및 기타 관련 정보를 포함합니다</a:t>
            </a:r>
            <a:r>
              <a:rPr lang="en-US" altLang="ko-KR" sz="1200" dirty="0" smtClean="0">
                <a:latin typeface="맑은 고딕"/>
              </a:rPr>
              <a:t>.</a:t>
            </a: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&lt; 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</a:rPr>
              <a:t>STUN &amp; TURN </a:t>
            </a:r>
            <a:r>
              <a:rPr lang="ko-KR" altLang="en-US" sz="1200" dirty="0" smtClean="0">
                <a:solidFill>
                  <a:srgbClr val="FF0000"/>
                </a:solidFill>
                <a:latin typeface="맑은 고딕"/>
              </a:rPr>
              <a:t>서버 </a:t>
            </a:r>
            <a:r>
              <a:rPr lang="en-US" altLang="ko-KR" sz="1200" dirty="0" smtClean="0">
                <a:latin typeface="맑은 고딕"/>
              </a:rPr>
              <a:t>&gt;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err="1" smtClean="0">
                <a:latin typeface="맑은 고딕"/>
              </a:rPr>
              <a:t>시그널링</a:t>
            </a:r>
            <a:r>
              <a:rPr lang="ko-KR" altLang="en-US" sz="1200" dirty="0" smtClean="0">
                <a:latin typeface="맑은 고딕"/>
              </a:rPr>
              <a:t> 서버를 통해 </a:t>
            </a:r>
            <a:r>
              <a:rPr lang="en-US" altLang="ko-KR" sz="1200" dirty="0" smtClean="0">
                <a:latin typeface="맑은 고딕"/>
              </a:rPr>
              <a:t>Peer To Peer</a:t>
            </a:r>
            <a:r>
              <a:rPr lang="ko-KR" altLang="en-US" sz="1200" dirty="0" smtClean="0">
                <a:latin typeface="맑은 고딕"/>
              </a:rPr>
              <a:t>로 연결하기 위해선 상대방의 </a:t>
            </a:r>
            <a:r>
              <a:rPr lang="en-US" altLang="ko-KR" sz="1200" dirty="0" smtClean="0">
                <a:latin typeface="맑은 고딕"/>
              </a:rPr>
              <a:t>Public IP </a:t>
            </a:r>
            <a:r>
              <a:rPr lang="ko-KR" altLang="en-US" sz="1200" dirty="0" smtClean="0">
                <a:latin typeface="맑은 고딕"/>
              </a:rPr>
              <a:t>주소를 알아야 합니다</a:t>
            </a:r>
            <a:r>
              <a:rPr lang="en-US" altLang="ko-KR" sz="1200" dirty="0" smtClean="0">
                <a:latin typeface="맑은 고딕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</a:rPr>
              <a:t>하지만 클라이언트가 방화벽이나 </a:t>
            </a:r>
            <a:r>
              <a:rPr lang="en-US" altLang="ko-KR" sz="1200" dirty="0" smtClean="0">
                <a:latin typeface="맑은 고딕"/>
              </a:rPr>
              <a:t>NAT(Network Address Translation)</a:t>
            </a:r>
            <a:r>
              <a:rPr lang="ko-KR" altLang="en-US" sz="1200" dirty="0" smtClean="0">
                <a:latin typeface="맑은 고딕"/>
              </a:rPr>
              <a:t>뒤에 있는 경우가 대부분이기 </a:t>
            </a:r>
            <a:r>
              <a:rPr lang="ko-KR" altLang="en-US" sz="1200" dirty="0" err="1" smtClean="0">
                <a:latin typeface="맑은 고딕"/>
              </a:rPr>
              <a:t>떄문예</a:t>
            </a: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Public IP</a:t>
            </a:r>
            <a:r>
              <a:rPr lang="ko-KR" altLang="en-US" sz="1200" dirty="0" smtClean="0">
                <a:latin typeface="맑은 고딕"/>
              </a:rPr>
              <a:t>주소를 알기 어렵습니다</a:t>
            </a:r>
            <a:r>
              <a:rPr lang="en-US" altLang="ko-KR" sz="1200" dirty="0" smtClean="0">
                <a:latin typeface="맑은 고딕"/>
              </a:rPr>
              <a:t>. </a:t>
            </a:r>
            <a:r>
              <a:rPr lang="ko-KR" altLang="en-US" sz="1200" dirty="0" smtClean="0">
                <a:latin typeface="맑은 고딕"/>
              </a:rPr>
              <a:t>이 문제를 해결하기 위해서 </a:t>
            </a:r>
            <a:r>
              <a:rPr lang="en-US" altLang="ko-KR" sz="1200" dirty="0" err="1" smtClean="0">
                <a:latin typeface="맑은 고딕"/>
              </a:rPr>
              <a:t>WebRTC</a:t>
            </a:r>
            <a:r>
              <a:rPr lang="ko-KR" altLang="en-US" sz="1200" dirty="0" smtClean="0">
                <a:latin typeface="맑은 고딕"/>
              </a:rPr>
              <a:t>는 </a:t>
            </a:r>
            <a:r>
              <a:rPr lang="en-US" altLang="ko-KR" sz="1200" dirty="0" smtClean="0">
                <a:latin typeface="맑은 고딕"/>
              </a:rPr>
              <a:t>STUN </a:t>
            </a:r>
            <a:r>
              <a:rPr lang="ko-KR" altLang="en-US" sz="1200" dirty="0" smtClean="0">
                <a:latin typeface="맑은 고딕"/>
              </a:rPr>
              <a:t>서버 사용을 권장합니다</a:t>
            </a:r>
            <a:r>
              <a:rPr lang="en-US" altLang="ko-KR" sz="1200" dirty="0" smtClean="0">
                <a:latin typeface="맑은 고딕"/>
              </a:rPr>
              <a:t>. </a:t>
            </a:r>
            <a:r>
              <a:rPr lang="ko-KR" altLang="en-US" sz="1200" dirty="0" err="1" smtClean="0">
                <a:latin typeface="맑은 고딕"/>
              </a:rPr>
              <a:t>떄로는</a:t>
            </a:r>
            <a:r>
              <a:rPr lang="ko-KR" altLang="en-US" sz="1200" dirty="0" smtClean="0">
                <a:latin typeface="맑은 고딕"/>
              </a:rPr>
              <a:t> </a:t>
            </a:r>
            <a:r>
              <a:rPr lang="en-US" altLang="ko-KR" sz="1200" dirty="0" smtClean="0">
                <a:latin typeface="맑은 고딕"/>
              </a:rPr>
              <a:t>NAT</a:t>
            </a:r>
            <a:r>
              <a:rPr lang="ko-KR" altLang="en-US" sz="1200" dirty="0" smtClean="0">
                <a:latin typeface="맑은 고딕"/>
              </a:rPr>
              <a:t>에 따라</a:t>
            </a: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</a:rPr>
              <a:t>정보를 가져오기 힘들 수 있어 이 경우는 </a:t>
            </a:r>
            <a:r>
              <a:rPr lang="en-US" altLang="ko-KR" sz="1200" dirty="0" smtClean="0">
                <a:latin typeface="맑은 고딕"/>
              </a:rPr>
              <a:t>TURN </a:t>
            </a:r>
            <a:r>
              <a:rPr lang="ko-KR" altLang="en-US" sz="1200" dirty="0" smtClean="0">
                <a:latin typeface="맑은 고딕"/>
              </a:rPr>
              <a:t>서버를 사용하여 해결할 수 있습니다</a:t>
            </a:r>
            <a:r>
              <a:rPr lang="en-US" altLang="ko-KR" sz="1200" dirty="0" smtClean="0">
                <a:latin typeface="맑은 고딕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</a:rPr>
              <a:t>이 문제는 구글에서 무료로 제공해주는 </a:t>
            </a:r>
            <a:r>
              <a:rPr lang="en-US" altLang="ko-KR" sz="1200" dirty="0" smtClean="0">
                <a:latin typeface="맑은 고딕"/>
              </a:rPr>
              <a:t>stun</a:t>
            </a:r>
            <a:r>
              <a:rPr lang="ko-KR" altLang="en-US" sz="1200" dirty="0" smtClean="0">
                <a:latin typeface="맑은 고딕"/>
              </a:rPr>
              <a:t>서버를 사용하여 개발하였습니다</a:t>
            </a:r>
            <a:r>
              <a:rPr lang="en-US" altLang="ko-KR" sz="1200" dirty="0" smtClean="0">
                <a:latin typeface="맑은 고딕"/>
              </a:rPr>
              <a:t>.</a:t>
            </a:r>
            <a:endParaRPr lang="en-US" altLang="ko-KR" sz="1200" dirty="0" smtClean="0">
              <a:latin typeface="맑은 고딕"/>
            </a:endParaRP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&lt; </a:t>
            </a:r>
            <a:r>
              <a:rPr lang="en-US" altLang="ko-KR" sz="1200" dirty="0" smtClean="0">
                <a:solidFill>
                  <a:srgbClr val="FF0000"/>
                </a:solidFill>
                <a:latin typeface="맑은 고딕"/>
              </a:rPr>
              <a:t>ICE </a:t>
            </a:r>
            <a:r>
              <a:rPr lang="en-US" altLang="ko-KR" sz="1200" dirty="0" smtClean="0">
                <a:latin typeface="맑은 고딕"/>
              </a:rPr>
              <a:t>&gt;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ICE</a:t>
            </a:r>
            <a:r>
              <a:rPr lang="ko-KR" altLang="en-US" sz="1200" dirty="0" smtClean="0">
                <a:latin typeface="맑은 고딕"/>
              </a:rPr>
              <a:t>는 두 피어 간의 실시간 통신을 위한 연결 설정을 관리하는 </a:t>
            </a:r>
            <a:r>
              <a:rPr lang="ko-KR" altLang="en-US" sz="1200" dirty="0" err="1" smtClean="0">
                <a:latin typeface="맑은 고딕"/>
              </a:rPr>
              <a:t>프레임워크입니다</a:t>
            </a:r>
            <a:r>
              <a:rPr lang="en-US" altLang="ko-KR" sz="1200" dirty="0" smtClean="0">
                <a:latin typeface="맑은 고딕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err="1" smtClean="0">
                <a:latin typeface="맑은 고딕"/>
              </a:rPr>
              <a:t>WebRTC</a:t>
            </a:r>
            <a:r>
              <a:rPr lang="ko-KR" altLang="en-US" sz="1200" dirty="0" smtClean="0">
                <a:latin typeface="맑은 고딕"/>
              </a:rPr>
              <a:t>를 사용하면 두 피어가 서로 통신하기 위한 최적의 경로를 찾아야합니다</a:t>
            </a:r>
            <a:r>
              <a:rPr lang="en-US" altLang="ko-KR" sz="1200" dirty="0" smtClean="0">
                <a:latin typeface="맑은 고딕"/>
              </a:rPr>
              <a:t>. </a:t>
            </a:r>
            <a:r>
              <a:rPr lang="ko-KR" altLang="en-US" sz="1200" dirty="0" smtClean="0">
                <a:latin typeface="맑은 고딕"/>
              </a:rPr>
              <a:t>이 때 </a:t>
            </a:r>
            <a:r>
              <a:rPr lang="en-US" altLang="ko-KR" sz="1200" dirty="0" smtClean="0">
                <a:latin typeface="맑은 고딕"/>
              </a:rPr>
              <a:t>ICE </a:t>
            </a:r>
            <a:r>
              <a:rPr lang="ko-KR" altLang="en-US" sz="1200" dirty="0" smtClean="0">
                <a:latin typeface="맑은 고딕"/>
              </a:rPr>
              <a:t>프로토콜이 사용되며</a:t>
            </a:r>
            <a:r>
              <a:rPr lang="en-US" altLang="ko-KR" sz="1200" dirty="0" smtClean="0">
                <a:latin typeface="맑은 고딕"/>
              </a:rPr>
              <a:t>, 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ko-KR" altLang="en-US" sz="1200" dirty="0" smtClean="0">
                <a:latin typeface="맑은 고딕"/>
              </a:rPr>
              <a:t>각 피어는 여러 후보 </a:t>
            </a:r>
            <a:r>
              <a:rPr lang="en-US" altLang="ko-KR" sz="1200" dirty="0" smtClean="0">
                <a:latin typeface="맑은 고딕"/>
              </a:rPr>
              <a:t>(IP </a:t>
            </a:r>
            <a:r>
              <a:rPr lang="ko-KR" altLang="en-US" sz="1200" dirty="0" smtClean="0">
                <a:latin typeface="맑은 고딕"/>
              </a:rPr>
              <a:t>주소 및 포트의 조합</a:t>
            </a:r>
            <a:r>
              <a:rPr lang="en-US" altLang="ko-KR" sz="1200" dirty="0" smtClean="0">
                <a:latin typeface="맑은 고딕"/>
              </a:rPr>
              <a:t>) </a:t>
            </a:r>
            <a:r>
              <a:rPr lang="ko-KR" altLang="en-US" sz="1200" dirty="0" smtClean="0">
                <a:latin typeface="맑은 고딕"/>
              </a:rPr>
              <a:t>중에서 가장 적절한 것을 선택합니다</a:t>
            </a:r>
            <a:r>
              <a:rPr lang="en-US" altLang="ko-KR" sz="1200" dirty="0" smtClean="0">
                <a:latin typeface="맑은 고딕"/>
              </a:rPr>
              <a:t>.</a:t>
            </a:r>
          </a:p>
          <a:p>
            <a:pPr algn="just" eaLnBrk="0" hangingPunct="0">
              <a:lnSpc>
                <a:spcPct val="150000"/>
              </a:lnSpc>
              <a:spcBef>
                <a:spcPts val="0"/>
              </a:spcBef>
            </a:pPr>
            <a:r>
              <a:rPr lang="en-US" altLang="ko-KR" sz="1200" dirty="0" smtClean="0">
                <a:latin typeface="맑은 고딕"/>
              </a:rPr>
              <a:t>‘</a:t>
            </a:r>
            <a:r>
              <a:rPr lang="en-US" altLang="ko-KR" sz="1200" dirty="0" err="1" smtClean="0">
                <a:latin typeface="맑은 고딕"/>
              </a:rPr>
              <a:t>RTCIceCandidate</a:t>
            </a:r>
            <a:r>
              <a:rPr lang="en-US" altLang="ko-KR" sz="1200" dirty="0" smtClean="0">
                <a:latin typeface="맑은 고딕"/>
              </a:rPr>
              <a:t>’</a:t>
            </a:r>
            <a:r>
              <a:rPr lang="ko-KR" altLang="en-US" sz="1200" dirty="0" smtClean="0">
                <a:latin typeface="맑은 고딕"/>
              </a:rPr>
              <a:t>객체는 이러한 후보를 나타내며</a:t>
            </a:r>
            <a:r>
              <a:rPr lang="en-US" altLang="ko-KR" sz="1200" dirty="0" smtClean="0">
                <a:latin typeface="맑은 고딕"/>
              </a:rPr>
              <a:t>, </a:t>
            </a:r>
            <a:r>
              <a:rPr lang="ko-KR" altLang="en-US" sz="1200" dirty="0" smtClean="0">
                <a:latin typeface="맑은 고딕"/>
              </a:rPr>
              <a:t>다른 </a:t>
            </a:r>
            <a:r>
              <a:rPr lang="ko-KR" altLang="en-US" sz="1200" dirty="0" err="1" smtClean="0">
                <a:latin typeface="맑은 고딕"/>
              </a:rPr>
              <a:t>피어에게</a:t>
            </a:r>
            <a:r>
              <a:rPr lang="ko-KR" altLang="en-US" sz="1200" dirty="0" smtClean="0">
                <a:latin typeface="맑은 고딕"/>
              </a:rPr>
              <a:t> 전송되어 연결 설정을 완료합니다</a:t>
            </a:r>
            <a:r>
              <a:rPr lang="en-US" altLang="ko-KR" sz="1200" dirty="0" smtClean="0">
                <a:latin typeface="맑은 고딕"/>
              </a:rPr>
              <a:t>.</a:t>
            </a:r>
            <a:endParaRPr lang="en-US" altLang="ko-KR" sz="1200" dirty="0">
              <a:latin typeface="맑은 고딕"/>
            </a:endParaRPr>
          </a:p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5965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b="1" dirty="0"/>
              <a:t>1</a:t>
            </a:r>
            <a:r>
              <a:rPr lang="en-US" altLang="ko-KR" b="1" dirty="0" smtClean="0"/>
              <a:t>) Alice</a:t>
            </a:r>
            <a:r>
              <a:rPr lang="ko-KR" altLang="en-US" b="1" dirty="0"/>
              <a:t>는 </a:t>
            </a:r>
            <a:r>
              <a:rPr lang="en-US" altLang="ko-KR" b="1" dirty="0" smtClean="0">
                <a:solidFill>
                  <a:srgbClr val="FF0000"/>
                </a:solidFill>
              </a:rPr>
              <a:t>Offer</a:t>
            </a:r>
            <a:r>
              <a:rPr lang="ko-KR" altLang="en-US" b="1" dirty="0" smtClean="0"/>
              <a:t>를 </a:t>
            </a:r>
            <a:r>
              <a:rPr lang="ko-KR" altLang="en-US" b="1" dirty="0"/>
              <a:t>생성한다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 smtClean="0"/>
              <a:t>2) Alice</a:t>
            </a:r>
            <a:r>
              <a:rPr lang="ko-KR" altLang="en-US" b="1" dirty="0"/>
              <a:t>는 생성한 </a:t>
            </a:r>
            <a:r>
              <a:rPr lang="en-US" altLang="ko-KR" b="1" dirty="0" smtClean="0">
                <a:solidFill>
                  <a:srgbClr val="FF0000"/>
                </a:solidFill>
              </a:rPr>
              <a:t>Offer</a:t>
            </a:r>
            <a:r>
              <a:rPr lang="ko-KR" altLang="en-US" b="1" dirty="0" smtClean="0"/>
              <a:t>를 </a:t>
            </a:r>
            <a:r>
              <a:rPr lang="en-US" altLang="ko-KR" b="1" dirty="0" err="1"/>
              <a:t>LocalDescription</a:t>
            </a:r>
            <a:r>
              <a:rPr lang="ko-KR" altLang="en-US" b="1" dirty="0"/>
              <a:t>에 등록한다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3</a:t>
            </a:r>
            <a:r>
              <a:rPr lang="en-US" altLang="ko-KR" b="1" dirty="0" smtClean="0"/>
              <a:t>) Alice</a:t>
            </a:r>
            <a:r>
              <a:rPr lang="ko-KR" altLang="en-US" b="1" dirty="0"/>
              <a:t>는 생성한 </a:t>
            </a:r>
            <a:r>
              <a:rPr lang="en-US" altLang="ko-KR" b="1" dirty="0" smtClean="0">
                <a:solidFill>
                  <a:srgbClr val="FF0000"/>
                </a:solidFill>
              </a:rPr>
              <a:t>Offer</a:t>
            </a:r>
            <a:r>
              <a:rPr lang="ko-KR" altLang="en-US" b="1" dirty="0" smtClean="0"/>
              <a:t>를 </a:t>
            </a:r>
            <a:r>
              <a:rPr lang="en-US" altLang="ko-KR" b="1" dirty="0"/>
              <a:t>Bob</a:t>
            </a:r>
            <a:r>
              <a:rPr lang="ko-KR" altLang="en-US" b="1" dirty="0"/>
              <a:t>에게 보낸다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4</a:t>
            </a:r>
            <a:r>
              <a:rPr lang="en-US" altLang="ko-KR" b="1" dirty="0" smtClean="0"/>
              <a:t>) Bob</a:t>
            </a:r>
            <a:r>
              <a:rPr lang="ko-KR" altLang="en-US" b="1" dirty="0"/>
              <a:t>은 받은 </a:t>
            </a:r>
            <a:r>
              <a:rPr lang="en-US" altLang="ko-KR" b="1" dirty="0" smtClean="0">
                <a:solidFill>
                  <a:srgbClr val="FF0000"/>
                </a:solidFill>
              </a:rPr>
              <a:t>Offer</a:t>
            </a:r>
            <a:r>
              <a:rPr lang="ko-KR" altLang="en-US" b="1" dirty="0" smtClean="0"/>
              <a:t>를 </a:t>
            </a:r>
            <a:r>
              <a:rPr lang="en-US" altLang="ko-KR" b="1" dirty="0" err="1"/>
              <a:t>RemoteDescription</a:t>
            </a:r>
            <a:r>
              <a:rPr lang="ko-KR" altLang="en-US" b="1" dirty="0"/>
              <a:t>에 등록한다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5</a:t>
            </a:r>
            <a:r>
              <a:rPr lang="en-US" altLang="ko-KR" b="1" dirty="0" smtClean="0"/>
              <a:t>) Bob</a:t>
            </a:r>
            <a:r>
              <a:rPr lang="ko-KR" altLang="en-US" b="1" dirty="0"/>
              <a:t>은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/>
              <a:t>를 </a:t>
            </a:r>
            <a:r>
              <a:rPr lang="ko-KR" altLang="en-US" b="1" dirty="0"/>
              <a:t>생성한다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6</a:t>
            </a:r>
            <a:r>
              <a:rPr lang="en-US" altLang="ko-KR" b="1" dirty="0" smtClean="0"/>
              <a:t>) Bob</a:t>
            </a:r>
            <a:r>
              <a:rPr lang="ko-KR" altLang="en-US" b="1" dirty="0"/>
              <a:t>은 생성한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/>
              <a:t>를 </a:t>
            </a:r>
            <a:r>
              <a:rPr lang="en-US" altLang="ko-KR" b="1" dirty="0" err="1"/>
              <a:t>LocalDescrition</a:t>
            </a:r>
            <a:r>
              <a:rPr lang="ko-KR" altLang="en-US" b="1" dirty="0"/>
              <a:t>에 등록한다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7</a:t>
            </a:r>
            <a:r>
              <a:rPr lang="en-US" altLang="ko-KR" b="1" dirty="0" smtClean="0"/>
              <a:t>) Bob</a:t>
            </a:r>
            <a:r>
              <a:rPr lang="ko-KR" altLang="en-US" b="1" dirty="0"/>
              <a:t>은 생성한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/>
              <a:t>를 </a:t>
            </a:r>
            <a:r>
              <a:rPr lang="en-US" altLang="ko-KR" b="1" dirty="0"/>
              <a:t>Alice</a:t>
            </a:r>
            <a:r>
              <a:rPr lang="ko-KR" altLang="en-US" b="1" dirty="0"/>
              <a:t>에게 보낸다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/>
              <a:t>8</a:t>
            </a:r>
            <a:r>
              <a:rPr lang="en-US" altLang="ko-KR" b="1" dirty="0" smtClean="0"/>
              <a:t>) Alice</a:t>
            </a:r>
            <a:r>
              <a:rPr lang="ko-KR" altLang="en-US" b="1" dirty="0"/>
              <a:t>는 </a:t>
            </a:r>
            <a:r>
              <a:rPr lang="en-US" altLang="ko-KR" b="1" dirty="0"/>
              <a:t>Bob</a:t>
            </a:r>
            <a:r>
              <a:rPr lang="ko-KR" altLang="en-US" b="1" dirty="0"/>
              <a:t>에게 받은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/>
              <a:t>를 </a:t>
            </a:r>
            <a:r>
              <a:rPr lang="en-US" altLang="ko-KR" b="1" dirty="0" err="1"/>
              <a:t>RemoteDescription</a:t>
            </a:r>
            <a:r>
              <a:rPr lang="ko-KR" altLang="en-US" b="1" dirty="0"/>
              <a:t>에 등록한다</a:t>
            </a:r>
            <a:r>
              <a:rPr lang="en-US" altLang="ko-KR" b="1" dirty="0"/>
              <a:t>.</a:t>
            </a:r>
          </a:p>
          <a:p>
            <a:pPr latinLnBrk="1"/>
            <a:r>
              <a:rPr lang="en-US" altLang="ko-KR" b="1" dirty="0" smtClean="0"/>
              <a:t>9) Alice</a:t>
            </a:r>
            <a:r>
              <a:rPr lang="ko-KR" altLang="en-US" b="1" dirty="0"/>
              <a:t>와</a:t>
            </a:r>
            <a:r>
              <a:rPr lang="ko-KR" altLang="en-US" b="1" dirty="0" smtClean="0"/>
              <a:t> </a:t>
            </a:r>
            <a:r>
              <a:rPr lang="en-US" altLang="ko-KR" b="1" dirty="0"/>
              <a:t>Bob</a:t>
            </a:r>
            <a:r>
              <a:rPr lang="ko-KR" altLang="en-US" b="1" dirty="0"/>
              <a:t>은 </a:t>
            </a:r>
            <a:r>
              <a:rPr lang="ko-KR" altLang="en-US" b="1" dirty="0" err="1"/>
              <a:t>시그널링</a:t>
            </a:r>
            <a:r>
              <a:rPr lang="ko-KR" altLang="en-US" b="1" dirty="0"/>
              <a:t> 서버를 통해 각자의 </a:t>
            </a:r>
            <a:r>
              <a:rPr lang="en-US" altLang="ko-KR" b="1" dirty="0"/>
              <a:t>ICE Candidates</a:t>
            </a:r>
            <a:r>
              <a:rPr lang="ko-KR" altLang="en-US" b="1" dirty="0"/>
              <a:t>를 전송한다</a:t>
            </a:r>
            <a:r>
              <a:rPr lang="en-US" altLang="ko-KR" b="1" dirty="0"/>
              <a:t>.</a:t>
            </a:r>
            <a:endParaRPr lang="ko-KR" altLang="en-US" b="1" dirty="0"/>
          </a:p>
          <a:p>
            <a:pPr latinLnBrk="1"/>
            <a:r>
              <a:rPr lang="en-US" altLang="ko-KR" b="1" dirty="0" smtClean="0"/>
              <a:t>10) Alice</a:t>
            </a:r>
            <a:r>
              <a:rPr lang="ko-KR" altLang="en-US" b="1" dirty="0"/>
              <a:t>와 </a:t>
            </a:r>
            <a:r>
              <a:rPr lang="en-US" altLang="ko-KR" b="1" dirty="0"/>
              <a:t>Bob</a:t>
            </a:r>
            <a:r>
              <a:rPr lang="ko-KR" altLang="en-US" b="1" dirty="0"/>
              <a:t>은 각자 </a:t>
            </a:r>
            <a:r>
              <a:rPr lang="ko-KR" altLang="en-US" b="1" dirty="0" err="1"/>
              <a:t>수신받은</a:t>
            </a:r>
            <a:r>
              <a:rPr lang="ko-KR" altLang="en-US" b="1" dirty="0"/>
              <a:t> </a:t>
            </a:r>
            <a:r>
              <a:rPr lang="en-US" altLang="ko-KR" b="1" dirty="0"/>
              <a:t>ICE Candidate</a:t>
            </a:r>
            <a:r>
              <a:rPr lang="ko-KR" altLang="en-US" b="1" dirty="0"/>
              <a:t>을 </a:t>
            </a:r>
            <a:r>
              <a:rPr lang="en-US" altLang="ko-KR" b="1" dirty="0" err="1"/>
              <a:t>addIceCandidate</a:t>
            </a:r>
            <a:r>
              <a:rPr lang="en-US" altLang="ko-KR" b="1" dirty="0"/>
              <a:t> </a:t>
            </a:r>
            <a:r>
              <a:rPr lang="ko-KR" altLang="en-US" b="1" dirty="0"/>
              <a:t>함수를 호출하여 상대방의 </a:t>
            </a:r>
            <a:r>
              <a:rPr lang="en-US" altLang="ko-KR" b="1" dirty="0"/>
              <a:t>ICE </a:t>
            </a:r>
            <a:r>
              <a:rPr lang="en-US" altLang="ko-KR" b="1" dirty="0" smtClean="0"/>
              <a:t>Candidate</a:t>
            </a:r>
            <a:r>
              <a:rPr lang="ko-KR" altLang="en-US" b="1" dirty="0" smtClean="0"/>
              <a:t>를 네트워크 </a:t>
            </a:r>
            <a:r>
              <a:rPr lang="ko-KR" altLang="en-US" b="1" dirty="0"/>
              <a:t>정보에 추가한다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err="1" smtClean="0"/>
              <a:t>LocalDescription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로컬 </a:t>
            </a:r>
            <a:r>
              <a:rPr lang="ko-KR" altLang="en-US" b="1" dirty="0" err="1" smtClean="0"/>
              <a:t>피어의</a:t>
            </a:r>
            <a:r>
              <a:rPr lang="ko-KR" altLang="en-US" b="1" dirty="0" smtClean="0"/>
              <a:t> 미디어 및 연결 설정 정보를 포함한 </a:t>
            </a:r>
            <a:r>
              <a:rPr lang="en-US" altLang="ko-KR" b="1" dirty="0" smtClean="0"/>
              <a:t>SDP</a:t>
            </a:r>
            <a:r>
              <a:rPr lang="ko-KR" altLang="en-US" b="1" dirty="0" smtClean="0"/>
              <a:t>문서</a:t>
            </a:r>
            <a:endParaRPr lang="en-US" altLang="ko-KR" b="1" dirty="0"/>
          </a:p>
          <a:p>
            <a:pPr latinLnBrk="1"/>
            <a:r>
              <a:rPr lang="en-US" altLang="ko-KR" b="1" dirty="0" err="1" smtClean="0"/>
              <a:t>RemoteDescription</a:t>
            </a:r>
            <a:r>
              <a:rPr lang="en-US" altLang="ko-KR" b="1" dirty="0" smtClean="0"/>
              <a:t>: </a:t>
            </a:r>
            <a:r>
              <a:rPr lang="ko-KR" altLang="en-US" b="1" dirty="0" smtClean="0"/>
              <a:t>원격 피어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상대방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가 생성한 미디어 및 연결 설정 정보를 포함한 </a:t>
            </a:r>
            <a:r>
              <a:rPr lang="en-US" altLang="ko-KR" b="1" dirty="0" smtClean="0"/>
              <a:t>SDP</a:t>
            </a:r>
            <a:r>
              <a:rPr lang="ko-KR" altLang="en-US" b="1" dirty="0" smtClean="0"/>
              <a:t>문서</a:t>
            </a:r>
            <a:endParaRPr lang="ko-KR" altLang="en-US" b="1" dirty="0"/>
          </a:p>
          <a:p>
            <a:r>
              <a:rPr lang="en-US" altLang="ko-KR" b="1" dirty="0" smtClean="0"/>
              <a:t>ICE Candidates: </a:t>
            </a:r>
            <a:r>
              <a:rPr lang="ko-KR" altLang="en-US" b="1" dirty="0"/>
              <a:t>발신 </a:t>
            </a:r>
            <a:r>
              <a:rPr lang="en-US" altLang="ko-KR" b="1" dirty="0"/>
              <a:t>Client</a:t>
            </a:r>
            <a:r>
              <a:rPr lang="ko-KR" altLang="en-US" b="1" dirty="0"/>
              <a:t>에서 통신을 어떻게 </a:t>
            </a:r>
            <a:r>
              <a:rPr lang="ko-KR" altLang="en-US" b="1" dirty="0" smtClean="0"/>
              <a:t>하는지</a:t>
            </a:r>
            <a:r>
              <a:rPr lang="en-US" altLang="ko-KR" b="1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b="1" dirty="0" smtClean="0"/>
              <a:t>각 피어가 로컬 네트워크 환경 및 </a:t>
            </a:r>
            <a:r>
              <a:rPr lang="en-US" altLang="ko-KR" b="1" dirty="0" smtClean="0"/>
              <a:t>NAT </a:t>
            </a:r>
            <a:r>
              <a:rPr lang="ko-KR" altLang="en-US" b="1" dirty="0" smtClean="0"/>
              <a:t>구성에 대한 정보를 제공하여 원격 </a:t>
            </a:r>
            <a:r>
              <a:rPr lang="ko-KR" altLang="en-US" b="1" dirty="0" err="1" smtClean="0"/>
              <a:t>피어와의</a:t>
            </a:r>
            <a:r>
              <a:rPr lang="ko-KR" altLang="en-US" b="1" dirty="0" smtClean="0"/>
              <a:t> 통신을 해주는 역할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0202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1">
              <a:buAutoNum type="arabicParenR"/>
            </a:pPr>
            <a:r>
              <a:rPr lang="en-US" altLang="ko-KR" sz="1600" b="1" dirty="0" smtClean="0"/>
              <a:t>Alice</a:t>
            </a:r>
            <a:r>
              <a:rPr lang="ko-KR" altLang="en-US" sz="1600" b="1" dirty="0"/>
              <a:t>는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Offer</a:t>
            </a:r>
            <a:r>
              <a:rPr lang="ko-KR" altLang="en-US" sz="1600" b="1" dirty="0" smtClean="0"/>
              <a:t>를 생성한다</a:t>
            </a:r>
            <a:r>
              <a:rPr lang="en-US" altLang="ko-KR" sz="1600" b="1" dirty="0" smtClean="0"/>
              <a:t>.</a:t>
            </a:r>
            <a:endParaRPr lang="en-US" altLang="ko-KR" b="1" dirty="0" smtClean="0"/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의 브라우저가 </a:t>
            </a:r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를 생성합니다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Alice</a:t>
            </a:r>
            <a:r>
              <a:rPr lang="ko-KR" altLang="en-US" b="1" dirty="0" smtClean="0">
                <a:solidFill>
                  <a:srgbClr val="0070C0"/>
                </a:solidFill>
              </a:rPr>
              <a:t>가 공유하려는 오디오와 비디오에 관한 정보를 포함합니다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제안</a:t>
            </a:r>
            <a:r>
              <a:rPr lang="en-US" altLang="ko-KR" b="1" dirty="0" smtClean="0"/>
              <a:t>(</a:t>
            </a:r>
            <a:r>
              <a:rPr lang="en-US" altLang="ko-KR" b="1" dirty="0" smtClean="0">
                <a:solidFill>
                  <a:srgbClr val="FF0000"/>
                </a:solidFill>
              </a:rPr>
              <a:t>Offer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은 피어가 다른 </a:t>
            </a:r>
            <a:r>
              <a:rPr lang="ko-KR" altLang="en-US" b="1" dirty="0" err="1" smtClean="0"/>
              <a:t>피어에게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“</a:t>
            </a:r>
            <a:r>
              <a:rPr lang="ko-KR" altLang="en-US" b="1" dirty="0" smtClean="0"/>
              <a:t>나는 이런 식으로 통신하고 싶어</a:t>
            </a:r>
            <a:r>
              <a:rPr lang="en-US" altLang="ko-KR" b="1" dirty="0" smtClean="0"/>
              <a:t>” </a:t>
            </a:r>
            <a:r>
              <a:rPr lang="ko-KR" altLang="en-US" b="1" dirty="0" smtClean="0"/>
              <a:t>라고 말하는 것이며</a:t>
            </a:r>
            <a:r>
              <a:rPr lang="en-US" altLang="ko-KR" b="1" dirty="0" smtClean="0"/>
              <a:t>,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이 정보는 로컬 설명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LocalDescription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에 등록됩니다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로컬 설명은 </a:t>
            </a:r>
            <a:r>
              <a:rPr lang="en-US" altLang="ko-KR" b="1" dirty="0" smtClean="0"/>
              <a:t>“</a:t>
            </a:r>
            <a:r>
              <a:rPr lang="en-US" altLang="ko-KR" b="1" dirty="0" err="1" smtClean="0"/>
              <a:t>setLocalDescription</a:t>
            </a:r>
            <a:r>
              <a:rPr lang="en-US" altLang="ko-KR" b="1" dirty="0" smtClean="0"/>
              <a:t>’</a:t>
            </a:r>
            <a:r>
              <a:rPr lang="ko-KR" altLang="en-US" b="1" dirty="0" smtClean="0"/>
              <a:t>메서드를 사용하여 설정됩니다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이후에 이 정보는 다른 </a:t>
            </a:r>
            <a:r>
              <a:rPr lang="ko-KR" altLang="en-US" b="1" dirty="0" err="1" smtClean="0"/>
              <a:t>피어에게</a:t>
            </a:r>
            <a:r>
              <a:rPr lang="ko-KR" altLang="en-US" b="1" dirty="0" smtClean="0"/>
              <a:t> 전송될 때 상대방이 이 정보를 사용하여</a:t>
            </a:r>
            <a:r>
              <a:rPr lang="en-US" altLang="ko-KR" b="1" dirty="0" smtClean="0"/>
              <a:t>,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자신의 원격 설명</a:t>
            </a:r>
            <a:r>
              <a:rPr lang="en-US" altLang="ko-KR" b="1" dirty="0" smtClean="0"/>
              <a:t>(</a:t>
            </a:r>
            <a:r>
              <a:rPr lang="en-US" altLang="ko-KR" b="1" dirty="0" err="1" smtClean="0"/>
              <a:t>RemoteDescription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을 설정하게 됩니다</a:t>
            </a:r>
            <a:r>
              <a:rPr lang="en-US" altLang="ko-KR" b="1" dirty="0" smtClean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9226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2) Alice</a:t>
            </a:r>
            <a:r>
              <a:rPr lang="ko-KR" altLang="en-US" sz="1600" b="1" dirty="0"/>
              <a:t>는 생성한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Offer</a:t>
            </a:r>
            <a:r>
              <a:rPr lang="ko-KR" altLang="en-US" sz="1600" b="1" dirty="0" smtClean="0"/>
              <a:t>를 </a:t>
            </a:r>
            <a:r>
              <a:rPr lang="en-US" altLang="ko-KR" sz="1600" b="1" dirty="0" err="1"/>
              <a:t>LocalDescription</a:t>
            </a:r>
            <a:r>
              <a:rPr lang="ko-KR" altLang="en-US" sz="1600" b="1" dirty="0"/>
              <a:t>에 등록한다</a:t>
            </a:r>
            <a:r>
              <a:rPr lang="en-US" altLang="ko-KR" sz="1600" b="1" dirty="0" smtClean="0"/>
              <a:t>.</a:t>
            </a:r>
          </a:p>
          <a:p>
            <a:pPr latinLnBrk="1"/>
            <a:endParaRPr lang="en-US" altLang="ko-KR" sz="1600" b="1" dirty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는 </a:t>
            </a:r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의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RTCPeerConnection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의 로컬 설명으로 설정됩니다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</a:t>
            </a:r>
            <a:r>
              <a:rPr lang="ko-KR" altLang="en-US" b="1" dirty="0" smtClean="0">
                <a:solidFill>
                  <a:srgbClr val="0070C0"/>
                </a:solidFill>
              </a:rPr>
              <a:t>이로써 </a:t>
            </a:r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가 전송 준비가 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</a:p>
          <a:p>
            <a:pPr latinLnBrk="1"/>
            <a:endParaRPr lang="en-US" altLang="ko-KR" b="1" dirty="0"/>
          </a:p>
          <a:p>
            <a:pPr latinLnBrk="1"/>
            <a:r>
              <a:rPr lang="en-US" altLang="ko-KR" b="1" dirty="0" smtClean="0"/>
              <a:t>‘</a:t>
            </a:r>
            <a:r>
              <a:rPr lang="en-US" altLang="ko-KR" b="1" dirty="0" err="1" smtClean="0"/>
              <a:t>setLocalDescription</a:t>
            </a:r>
            <a:r>
              <a:rPr lang="en-US" altLang="ko-KR" b="1" dirty="0" smtClean="0"/>
              <a:t>’ </a:t>
            </a:r>
            <a:r>
              <a:rPr lang="ko-KR" altLang="en-US" b="1" dirty="0" smtClean="0"/>
              <a:t>메서드를 사용하여 </a:t>
            </a:r>
            <a:r>
              <a:rPr lang="en-US" altLang="ko-KR" b="1" dirty="0" smtClean="0"/>
              <a:t>‘</a:t>
            </a:r>
            <a:r>
              <a:rPr lang="en-US" altLang="ko-KR" b="1" dirty="0" err="1" smtClean="0"/>
              <a:t>RTCPeerConnection</a:t>
            </a:r>
            <a:r>
              <a:rPr lang="en-US" altLang="ko-KR" b="1" dirty="0" smtClean="0"/>
              <a:t>’</a:t>
            </a:r>
            <a:r>
              <a:rPr lang="ko-KR" altLang="en-US" b="1" dirty="0" smtClean="0"/>
              <a:t>의 로컬 설명에 등록하면</a:t>
            </a:r>
            <a:endParaRPr lang="en-US" altLang="ko-KR" b="1" dirty="0" smtClean="0"/>
          </a:p>
          <a:p>
            <a:pPr latinLnBrk="1"/>
            <a:endParaRPr lang="en-US" altLang="ko-KR" b="1" dirty="0"/>
          </a:p>
          <a:p>
            <a:pPr latinLnBrk="1"/>
            <a:r>
              <a:rPr lang="ko-KR" altLang="en-US" b="1" dirty="0" smtClean="0"/>
              <a:t>해당 </a:t>
            </a:r>
            <a:r>
              <a:rPr lang="en-US" altLang="ko-KR" b="1" dirty="0" smtClean="0"/>
              <a:t>‘</a:t>
            </a:r>
            <a:r>
              <a:rPr lang="en-US" altLang="ko-KR" b="1" dirty="0" err="1" smtClean="0"/>
              <a:t>RTCPeerConnection</a:t>
            </a:r>
            <a:r>
              <a:rPr lang="en-US" altLang="ko-KR" b="1" dirty="0" smtClean="0"/>
              <a:t>’</a:t>
            </a:r>
            <a:r>
              <a:rPr lang="ko-KR" altLang="en-US" b="1" dirty="0" smtClean="0"/>
              <a:t>의 로컬 설명이 업데이트 되어 상태가 변경됩니다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/>
          </a:p>
          <a:p>
            <a:pPr latinLnBrk="1"/>
            <a:r>
              <a:rPr lang="ko-KR" altLang="en-US" b="1" dirty="0" smtClean="0"/>
              <a:t>이로써 생성한 </a:t>
            </a:r>
            <a:r>
              <a:rPr lang="en-US" altLang="ko-KR" b="1" dirty="0" smtClean="0"/>
              <a:t>Offer</a:t>
            </a:r>
            <a:r>
              <a:rPr lang="ko-KR" altLang="en-US" b="1" dirty="0" smtClean="0"/>
              <a:t>가 로컬 설명에 저장되고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이 정보는 이후에 상대방에게 전달됩니다</a:t>
            </a:r>
            <a:r>
              <a:rPr lang="en-US" altLang="ko-KR" b="1" dirty="0" smtClean="0"/>
              <a:t>.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337465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3) Alice</a:t>
            </a:r>
            <a:r>
              <a:rPr lang="ko-KR" altLang="en-US" sz="1600" b="1" dirty="0"/>
              <a:t>는 생성한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Offer</a:t>
            </a:r>
            <a:r>
              <a:rPr lang="ko-KR" altLang="en-US" sz="1600" b="1" dirty="0" smtClean="0"/>
              <a:t>를 </a:t>
            </a:r>
            <a:r>
              <a:rPr lang="en-US" altLang="ko-KR" sz="1600" b="1" dirty="0"/>
              <a:t>Bob</a:t>
            </a:r>
            <a:r>
              <a:rPr lang="ko-KR" altLang="en-US" sz="1600" b="1" dirty="0"/>
              <a:t>에게 보낸다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는 일반적으로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시그널링</a:t>
            </a:r>
            <a:r>
              <a:rPr lang="ko-KR" altLang="en-US" b="1" dirty="0" smtClean="0">
                <a:solidFill>
                  <a:srgbClr val="FF0000"/>
                </a:solidFill>
              </a:rPr>
              <a:t> 서버를</a:t>
            </a:r>
            <a:r>
              <a:rPr lang="ko-KR" altLang="en-US" b="1" dirty="0" smtClean="0">
                <a:solidFill>
                  <a:srgbClr val="0070C0"/>
                </a:solidFill>
              </a:rPr>
              <a:t> 통해 </a:t>
            </a:r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에게 전송됩니다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</a:t>
            </a:r>
            <a:r>
              <a:rPr lang="ko-KR" altLang="en-US" b="1" dirty="0" smtClean="0">
                <a:solidFill>
                  <a:srgbClr val="0070C0"/>
                </a:solidFill>
              </a:rPr>
              <a:t>이 서버는 </a:t>
            </a:r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와 </a:t>
            </a:r>
            <a:r>
              <a:rPr lang="en-US" altLang="ko-KR" b="1" dirty="0" smtClean="0">
                <a:solidFill>
                  <a:srgbClr val="0070C0"/>
                </a:solidFill>
              </a:rPr>
              <a:t>Bob </a:t>
            </a:r>
            <a:r>
              <a:rPr lang="ko-KR" altLang="en-US" b="1" dirty="0" smtClean="0">
                <a:solidFill>
                  <a:srgbClr val="0070C0"/>
                </a:solidFill>
              </a:rPr>
              <a:t>간의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정보 교환을 돕습니다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</a:p>
          <a:p>
            <a:pPr latinLnBrk="1"/>
            <a:endParaRPr lang="en-US" altLang="ko-KR" b="1" dirty="0"/>
          </a:p>
          <a:p>
            <a:pPr latinLnBrk="1"/>
            <a:r>
              <a:rPr lang="en-US" altLang="ko-KR" b="1" dirty="0" smtClean="0"/>
              <a:t>Offer</a:t>
            </a:r>
            <a:r>
              <a:rPr lang="ko-KR" altLang="en-US" b="1" dirty="0" smtClean="0"/>
              <a:t>는 </a:t>
            </a:r>
            <a:r>
              <a:rPr lang="en-US" altLang="ko-KR" b="1" dirty="0" smtClean="0"/>
              <a:t>Alice</a:t>
            </a:r>
            <a:r>
              <a:rPr lang="ko-KR" altLang="en-US" b="1" dirty="0" smtClean="0"/>
              <a:t>가 자신의 미디어 설정에 대한 정보를 포함한 </a:t>
            </a:r>
            <a:r>
              <a:rPr lang="en-US" altLang="ko-KR" b="1" dirty="0" smtClean="0"/>
              <a:t>SDP</a:t>
            </a:r>
            <a:r>
              <a:rPr lang="ko-KR" altLang="en-US" b="1" dirty="0" smtClean="0"/>
              <a:t>를 생성한 것입니다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/>
          </a:p>
          <a:p>
            <a:pPr latinLnBrk="1"/>
            <a:r>
              <a:rPr lang="ko-KR" altLang="en-US" b="1" dirty="0" smtClean="0"/>
              <a:t>이 정보는 영상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음성 스트림 등에 대한 설정이 포함되어 있습니다</a:t>
            </a:r>
            <a:r>
              <a:rPr lang="en-US" altLang="ko-KR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7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4) Bob</a:t>
            </a:r>
            <a:r>
              <a:rPr lang="ko-KR" altLang="en-US" sz="1600" b="1" dirty="0"/>
              <a:t>은 받은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Offer</a:t>
            </a:r>
            <a:r>
              <a:rPr lang="ko-KR" altLang="en-US" sz="1600" b="1" dirty="0" smtClean="0"/>
              <a:t>를 </a:t>
            </a:r>
            <a:r>
              <a:rPr lang="en-US" altLang="ko-KR" sz="1600" b="1" dirty="0" err="1"/>
              <a:t>RemoteDescription</a:t>
            </a:r>
            <a:r>
              <a:rPr lang="ko-KR" altLang="en-US" sz="1600" b="1" dirty="0"/>
              <a:t>에 등록한다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은 </a:t>
            </a:r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의 </a:t>
            </a:r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를 받고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setRemoteDescription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을 사용하여 자신의 </a:t>
            </a:r>
            <a:r>
              <a:rPr lang="en-US" altLang="ko-KR" b="1" dirty="0" smtClean="0">
                <a:solidFill>
                  <a:srgbClr val="0070C0"/>
                </a:solidFill>
              </a:rPr>
              <a:t>‘</a:t>
            </a:r>
            <a:r>
              <a:rPr lang="en-US" altLang="ko-KR" b="1" dirty="0" err="1" smtClean="0">
                <a:solidFill>
                  <a:srgbClr val="0070C0"/>
                </a:solidFill>
              </a:rPr>
              <a:t>RTCPeerConnection</a:t>
            </a:r>
            <a:r>
              <a:rPr lang="en-US" altLang="ko-KR" b="1" dirty="0" smtClean="0">
                <a:solidFill>
                  <a:srgbClr val="0070C0"/>
                </a:solidFill>
              </a:rPr>
              <a:t>’</a:t>
            </a:r>
            <a:r>
              <a:rPr lang="ko-KR" altLang="en-US" b="1" dirty="0" smtClean="0">
                <a:solidFill>
                  <a:srgbClr val="0070C0"/>
                </a:solidFill>
              </a:rPr>
              <a:t>의</a:t>
            </a:r>
            <a:endParaRPr lang="en-US" altLang="ko-KR" b="1" dirty="0" smtClean="0">
              <a:solidFill>
                <a:srgbClr val="0070C0"/>
              </a:solidFill>
            </a:endParaRPr>
          </a:p>
          <a:p>
            <a:pPr latinLnBrk="1"/>
            <a:r>
              <a:rPr lang="ko-KR" altLang="en-US" b="1" dirty="0" smtClean="0">
                <a:solidFill>
                  <a:srgbClr val="0070C0"/>
                </a:solidFill>
              </a:rPr>
              <a:t>원격 설명으로 설정합니다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  <a:endParaRPr lang="en-US" altLang="ko-KR" b="1" dirty="0">
              <a:solidFill>
                <a:srgbClr val="0070C0"/>
              </a:solidFill>
            </a:endParaRPr>
          </a:p>
          <a:p>
            <a:pPr latinLnBrk="1"/>
            <a:r>
              <a:rPr lang="en-US" altLang="ko-KR" b="1" dirty="0" smtClean="0"/>
              <a:t/>
            </a:r>
            <a:br>
              <a:rPr lang="en-US" altLang="ko-KR" b="1" dirty="0" smtClean="0"/>
            </a:br>
            <a:r>
              <a:rPr lang="en-US" altLang="ko-KR" b="1" dirty="0" smtClean="0"/>
              <a:t>Bob</a:t>
            </a:r>
            <a:r>
              <a:rPr lang="ko-KR" altLang="en-US" b="1" dirty="0" smtClean="0"/>
              <a:t>은 받은 </a:t>
            </a:r>
            <a:r>
              <a:rPr lang="en-US" altLang="ko-KR" b="1" dirty="0" smtClean="0"/>
              <a:t>Offer</a:t>
            </a:r>
            <a:r>
              <a:rPr lang="ko-KR" altLang="en-US" b="1" dirty="0" smtClean="0"/>
              <a:t>를 사용하여 </a:t>
            </a:r>
            <a:r>
              <a:rPr lang="en-US" altLang="ko-KR" b="1" dirty="0" err="1" smtClean="0"/>
              <a:t>RTCSessionDescription</a:t>
            </a:r>
            <a:r>
              <a:rPr lang="en-US" altLang="ko-KR" b="1" dirty="0" smtClean="0"/>
              <a:t> </a:t>
            </a:r>
            <a:r>
              <a:rPr lang="ko-KR" altLang="en-US" b="1" dirty="0" smtClean="0"/>
              <a:t>객체를 생성하고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이를 자신의 </a:t>
            </a:r>
            <a:endParaRPr lang="en-US" altLang="ko-KR" b="1" dirty="0" smtClean="0"/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err="1" smtClean="0"/>
              <a:t>WebRTC</a:t>
            </a:r>
            <a:r>
              <a:rPr lang="en-US" altLang="ko-KR" b="1" dirty="0" smtClean="0"/>
              <a:t> </a:t>
            </a:r>
            <a:r>
              <a:rPr lang="en-US" altLang="ko-KR" b="1" dirty="0" err="1" smtClean="0"/>
              <a:t>PeerConnection</a:t>
            </a:r>
            <a:r>
              <a:rPr lang="ko-KR" altLang="en-US" b="1" dirty="0" smtClean="0"/>
              <a:t>의 </a:t>
            </a:r>
            <a:r>
              <a:rPr lang="en-US" altLang="ko-KR" b="1" dirty="0" smtClean="0"/>
              <a:t>‘</a:t>
            </a:r>
            <a:r>
              <a:rPr lang="en-US" altLang="ko-KR" b="1" dirty="0" err="1" smtClean="0"/>
              <a:t>setRemoteDescription</a:t>
            </a:r>
            <a:r>
              <a:rPr lang="en-US" altLang="ko-KR" b="1" dirty="0" smtClean="0"/>
              <a:t>’ </a:t>
            </a:r>
            <a:r>
              <a:rPr lang="ko-KR" altLang="en-US" b="1" dirty="0" smtClean="0"/>
              <a:t>메서드를 사용하여 설정됩니다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ko-KR" altLang="en-US" b="1" dirty="0" smtClean="0"/>
              <a:t>이 과정에서 </a:t>
            </a:r>
            <a:r>
              <a:rPr lang="en-US" altLang="ko-KR" b="1" dirty="0" err="1" smtClean="0"/>
              <a:t>PeerConnection</a:t>
            </a:r>
            <a:r>
              <a:rPr lang="ko-KR" altLang="en-US" b="1" dirty="0" smtClean="0"/>
              <a:t>은 </a:t>
            </a:r>
            <a:r>
              <a:rPr lang="en-US" altLang="ko-KR" b="1" dirty="0" smtClean="0"/>
              <a:t>Offer</a:t>
            </a:r>
            <a:r>
              <a:rPr lang="ko-KR" altLang="en-US" b="1" dirty="0" smtClean="0"/>
              <a:t>에 포함된 미디어 설정을 받아들입니다</a:t>
            </a:r>
            <a:r>
              <a:rPr lang="en-US" altLang="ko-KR" b="1" dirty="0" smtClean="0"/>
              <a:t>.</a:t>
            </a:r>
          </a:p>
          <a:p>
            <a:pPr latinLnBrk="1"/>
            <a:endParaRPr lang="en-US" altLang="ko-KR" b="1" dirty="0"/>
          </a:p>
          <a:p>
            <a:pPr latinLnBrk="1"/>
            <a:r>
              <a:rPr lang="en-US" altLang="ko-KR" b="1" dirty="0" smtClean="0"/>
              <a:t>* </a:t>
            </a:r>
            <a:r>
              <a:rPr lang="en-US" altLang="ko-KR" b="1" dirty="0" err="1" smtClean="0"/>
              <a:t>RTCSessionDescription</a:t>
            </a:r>
            <a:endParaRPr lang="en-US" altLang="ko-KR" b="1" dirty="0" smtClean="0"/>
          </a:p>
          <a:p>
            <a:pPr latinLnBrk="1"/>
            <a:r>
              <a:rPr lang="en-US" altLang="ko-KR" b="1" dirty="0" err="1" smtClean="0"/>
              <a:t>RTCSessionDescription</a:t>
            </a:r>
            <a:r>
              <a:rPr lang="ko-KR" altLang="en-US" b="1" dirty="0" smtClean="0"/>
              <a:t>는 </a:t>
            </a:r>
            <a:r>
              <a:rPr lang="en-US" altLang="ko-KR" b="1" dirty="0" err="1" smtClean="0"/>
              <a:t>WebRTC</a:t>
            </a:r>
            <a:r>
              <a:rPr lang="ko-KR" altLang="en-US" b="1" dirty="0" smtClean="0"/>
              <a:t>에서 세션 정보를 나타내는 객체로</a:t>
            </a:r>
            <a:r>
              <a:rPr lang="en-US" altLang="ko-KR" b="1" dirty="0" smtClean="0"/>
              <a:t>, SDP(Session Description Protocol)</a:t>
            </a:r>
          </a:p>
          <a:p>
            <a:pPr latinLnBrk="1"/>
            <a:r>
              <a:rPr lang="ko-KR" altLang="en-US" b="1" dirty="0" smtClean="0"/>
              <a:t>형식의 데이터를 포함하고 있습니다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이는 </a:t>
            </a:r>
            <a:r>
              <a:rPr lang="en-US" altLang="ko-KR" b="1" dirty="0" err="1" smtClean="0"/>
              <a:t>WebRTC</a:t>
            </a:r>
            <a:r>
              <a:rPr lang="ko-KR" altLang="en-US" b="1" dirty="0" smtClean="0"/>
              <a:t>예서 </a:t>
            </a:r>
            <a:r>
              <a:rPr lang="en-US" altLang="ko-KR" b="1" dirty="0" err="1" smtClean="0"/>
              <a:t>PeerConnection</a:t>
            </a:r>
            <a:r>
              <a:rPr lang="ko-KR" altLang="en-US" b="1" dirty="0" smtClean="0"/>
              <a:t>을 설정하고 관리하기 위해 사용됩니다</a:t>
            </a:r>
            <a:r>
              <a:rPr lang="en-US" altLang="ko-KR" b="1" dirty="0" smtClean="0"/>
              <a:t>.</a:t>
            </a:r>
          </a:p>
          <a:p>
            <a:pPr latinLnBrk="1"/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7553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-1200" y="4576"/>
            <a:ext cx="9907200" cy="786447"/>
            <a:chOff x="-1200" y="4576"/>
            <a:chExt cx="9907200" cy="786447"/>
          </a:xfrm>
        </p:grpSpPr>
        <p:pic>
          <p:nvPicPr>
            <p:cNvPr id="53" name="Picture 2"/>
            <p:cNvPicPr preferRelativeResize="0">
              <a:picLocks noChangeArrowheads="1"/>
            </p:cNvPicPr>
            <p:nvPr/>
          </p:nvPicPr>
          <p:blipFill>
            <a:blip r:embed="rId3"/>
            <a:stretch>
              <a:fillRect/>
            </a:stretch>
          </p:blipFill>
          <p:spPr bwMode="auto">
            <a:xfrm>
              <a:off x="-1200" y="4576"/>
              <a:ext cx="9907200" cy="786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순서도: 처리 53"/>
            <p:cNvSpPr/>
            <p:nvPr/>
          </p:nvSpPr>
          <p:spPr>
            <a:xfrm>
              <a:off x="875239" y="137270"/>
              <a:ext cx="2252521" cy="435836"/>
            </a:xfrm>
            <a:prstGeom prst="flowChartProcess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882980" y="195705"/>
            <a:ext cx="2207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800" b="1" dirty="0" err="1" smtClean="0">
                <a:latin typeface="+mn-ea"/>
                <a:ea typeface="+mn-ea"/>
              </a:rPr>
              <a:t>WebRTC</a:t>
            </a:r>
            <a:r>
              <a:rPr lang="en-US" altLang="ko-KR" sz="1800" b="1" dirty="0" smtClean="0">
                <a:latin typeface="+mn-ea"/>
                <a:ea typeface="+mn-ea"/>
              </a:rPr>
              <a:t> </a:t>
            </a:r>
            <a:r>
              <a:rPr lang="ko-KR" altLang="en-US" sz="1800" b="1" dirty="0" smtClean="0">
                <a:latin typeface="+mn-ea"/>
                <a:ea typeface="+mn-ea"/>
              </a:rPr>
              <a:t>동작 원리</a:t>
            </a:r>
            <a:endParaRPr lang="ko-KR" altLang="en-US" sz="1800" b="1" dirty="0">
              <a:latin typeface="+mn-ea"/>
              <a:ea typeface="+mn-ea"/>
            </a:endParaRPr>
          </a:p>
        </p:txBody>
      </p:sp>
      <p:sp>
        <p:nvSpPr>
          <p:cNvPr id="8" name="텍스트 개체 틀 543">
            <a:extLst>
              <a:ext uri="{FF2B5EF4-FFF2-40B4-BE49-F238E27FC236}">
                <a16:creationId xmlns:a16="http://schemas.microsoft.com/office/drawing/2014/main" id="{EC4A679B-79BB-4A89-A3F0-DD72794E22FA}"/>
              </a:ext>
            </a:extLst>
          </p:cNvPr>
          <p:cNvSpPr txBox="1">
            <a:spLocks/>
          </p:cNvSpPr>
          <p:nvPr/>
        </p:nvSpPr>
        <p:spPr>
          <a:xfrm>
            <a:off x="263524" y="877712"/>
            <a:ext cx="9278256" cy="5980287"/>
          </a:xfrm>
          <a:prstGeom prst="rect">
            <a:avLst/>
          </a:prstGeom>
        </p:spPr>
        <p:txBody>
          <a:bodyPr vert="horz" lIns="0" tIns="36000" rIns="0" bIns="36000" rtlCol="0" anchor="t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just" eaLnBrk="0" hangingPunct="0">
              <a:lnSpc>
                <a:spcPct val="150000"/>
              </a:lnSpc>
              <a:spcBef>
                <a:spcPts val="0"/>
              </a:spcBef>
            </a:pPr>
            <a:endParaRPr lang="en-US" altLang="ko-KR" sz="1200" dirty="0" smtClean="0">
              <a:latin typeface="맑은 고딕"/>
              <a:ea typeface="맑은 고딕" panose="020B050302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2" y="791023"/>
            <a:ext cx="6400800" cy="20125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5513" y="2951018"/>
            <a:ext cx="907626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/>
            <a:r>
              <a:rPr lang="en-US" altLang="ko-KR" sz="1600" b="1" dirty="0" smtClean="0"/>
              <a:t>5) Bob</a:t>
            </a:r>
            <a:r>
              <a:rPr lang="ko-KR" altLang="en-US" sz="1600" b="1" dirty="0"/>
              <a:t>은 </a:t>
            </a:r>
            <a:r>
              <a:rPr lang="en-US" altLang="ko-KR" sz="1600" b="1" dirty="0" smtClean="0">
                <a:solidFill>
                  <a:srgbClr val="0070C0"/>
                </a:solidFill>
              </a:rPr>
              <a:t>Answer</a:t>
            </a:r>
            <a:r>
              <a:rPr lang="ko-KR" altLang="en-US" sz="1600" b="1" dirty="0" smtClean="0"/>
              <a:t>를 </a:t>
            </a:r>
            <a:r>
              <a:rPr lang="ko-KR" altLang="en-US" sz="1600" b="1" dirty="0"/>
              <a:t>생성한다</a:t>
            </a:r>
            <a:r>
              <a:rPr lang="en-US" altLang="ko-KR" sz="1600" b="1" dirty="0"/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의 브라우저가 </a:t>
            </a:r>
            <a:r>
              <a:rPr lang="en-US" altLang="ko-KR" b="1" dirty="0" smtClean="0">
                <a:solidFill>
                  <a:srgbClr val="0070C0"/>
                </a:solidFill>
              </a:rPr>
              <a:t>Alice</a:t>
            </a:r>
            <a:r>
              <a:rPr lang="ko-KR" altLang="en-US" b="1" dirty="0" smtClean="0">
                <a:solidFill>
                  <a:srgbClr val="0070C0"/>
                </a:solidFill>
              </a:rPr>
              <a:t>의 </a:t>
            </a:r>
            <a:r>
              <a:rPr lang="en-US" altLang="ko-KR" b="1" dirty="0" smtClean="0">
                <a:solidFill>
                  <a:srgbClr val="0070C0"/>
                </a:solidFill>
              </a:rPr>
              <a:t>Offer</a:t>
            </a:r>
            <a:r>
              <a:rPr lang="ko-KR" altLang="en-US" b="1" dirty="0" smtClean="0">
                <a:solidFill>
                  <a:srgbClr val="0070C0"/>
                </a:solidFill>
              </a:rPr>
              <a:t>에 대한 </a:t>
            </a:r>
            <a:r>
              <a:rPr lang="en-US" altLang="ko-KR" b="1" dirty="0" smtClean="0">
                <a:solidFill>
                  <a:srgbClr val="0070C0"/>
                </a:solidFill>
              </a:rPr>
              <a:t>Answer</a:t>
            </a:r>
            <a:r>
              <a:rPr lang="ko-KR" altLang="en-US" b="1" dirty="0" smtClean="0">
                <a:solidFill>
                  <a:srgbClr val="0070C0"/>
                </a:solidFill>
              </a:rPr>
              <a:t>를 생성합니다</a:t>
            </a:r>
            <a:r>
              <a:rPr lang="en-US" altLang="ko-KR" b="1" dirty="0" smtClean="0">
                <a:solidFill>
                  <a:srgbClr val="0070C0"/>
                </a:solidFill>
              </a:rPr>
              <a:t>. Answer</a:t>
            </a:r>
            <a:r>
              <a:rPr lang="ko-KR" altLang="en-US" b="1" dirty="0" smtClean="0">
                <a:solidFill>
                  <a:srgbClr val="0070C0"/>
                </a:solidFill>
              </a:rPr>
              <a:t>에는 </a:t>
            </a:r>
            <a:r>
              <a:rPr lang="en-US" altLang="ko-KR" b="1" dirty="0" smtClean="0">
                <a:solidFill>
                  <a:srgbClr val="0070C0"/>
                </a:solidFill>
              </a:rPr>
              <a:t>Bob</a:t>
            </a:r>
            <a:r>
              <a:rPr lang="ko-KR" altLang="en-US" b="1" dirty="0" smtClean="0">
                <a:solidFill>
                  <a:srgbClr val="0070C0"/>
                </a:solidFill>
              </a:rPr>
              <a:t>이 공유하려는 미디어에 관한 정보가 포함됩니다</a:t>
            </a:r>
            <a:r>
              <a:rPr lang="en-US" altLang="ko-KR" b="1" dirty="0" smtClean="0">
                <a:solidFill>
                  <a:srgbClr val="0070C0"/>
                </a:solidFill>
              </a:rPr>
              <a:t>.</a:t>
            </a:r>
          </a:p>
          <a:p>
            <a:pPr latinLnBrk="1"/>
            <a:endParaRPr lang="en-US" altLang="ko-KR" b="1" dirty="0" smtClean="0"/>
          </a:p>
          <a:p>
            <a:pPr latinLnBrk="1"/>
            <a:r>
              <a:rPr lang="en-US" altLang="ko-KR" b="1" dirty="0" smtClean="0"/>
              <a:t>Alice</a:t>
            </a:r>
            <a:r>
              <a:rPr lang="ko-KR" altLang="en-US" b="1" dirty="0" smtClean="0"/>
              <a:t>에게 받은 </a:t>
            </a:r>
            <a:r>
              <a:rPr lang="en-US" altLang="ko-KR" b="1" dirty="0" smtClean="0"/>
              <a:t>Offer</a:t>
            </a:r>
            <a:r>
              <a:rPr lang="ko-KR" altLang="en-US" b="1" dirty="0" smtClean="0"/>
              <a:t>에 대한 응답을 하기 위해 자신의 </a:t>
            </a:r>
            <a:r>
              <a:rPr lang="en-US" altLang="ko-KR" b="1" dirty="0" err="1" smtClean="0"/>
              <a:t>PeerConnection</a:t>
            </a:r>
            <a:r>
              <a:rPr lang="ko-KR" altLang="en-US" b="1" dirty="0" smtClean="0"/>
              <a:t>을 사용하여 </a:t>
            </a:r>
            <a:r>
              <a:rPr lang="en-US" altLang="ko-KR" b="1" dirty="0" smtClean="0"/>
              <a:t>Answer</a:t>
            </a:r>
            <a:r>
              <a:rPr lang="ko-KR" altLang="en-US" b="1" dirty="0" smtClean="0"/>
              <a:t>를 생성합니다</a:t>
            </a:r>
            <a:r>
              <a:rPr lang="en-US" altLang="ko-KR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4189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팬오션 비디오 포탈 개발서버 접근 방법_bk20230904 </Template>
  <TotalTime>7365</TotalTime>
  <Words>1108</Words>
  <Application>Microsoft Office PowerPoint</Application>
  <PresentationFormat>A4 용지(210x297mm)</PresentationFormat>
  <Paragraphs>168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Noto Sans Symbols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35</cp:revision>
  <dcterms:created xsi:type="dcterms:W3CDTF">2023-11-08T07:18:16Z</dcterms:created>
  <dcterms:modified xsi:type="dcterms:W3CDTF">2024-05-03T01:32:01Z</dcterms:modified>
</cp:coreProperties>
</file>